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7" r:id="rId2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00" autoAdjust="0"/>
    <p:restoredTop sz="94660"/>
  </p:normalViewPr>
  <p:slideViewPr>
    <p:cSldViewPr>
      <p:cViewPr varScale="1">
        <p:scale>
          <a:sx n="68" d="100"/>
          <a:sy n="68" d="100"/>
        </p:scale>
        <p:origin x="-15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941D4-20AF-494E-AE8B-F39453257BF5}" type="datetimeFigureOut">
              <a:rPr lang="es-ES" smtClean="0"/>
              <a:pPr/>
              <a:t>09/09/2014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3C9E1-6330-45B7-988F-7E16EAD757F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941D4-20AF-494E-AE8B-F39453257BF5}" type="datetimeFigureOut">
              <a:rPr lang="es-ES" smtClean="0"/>
              <a:pPr/>
              <a:t>09/09/2014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3C9E1-6330-45B7-988F-7E16EAD757F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941D4-20AF-494E-AE8B-F39453257BF5}" type="datetimeFigureOut">
              <a:rPr lang="es-ES" smtClean="0"/>
              <a:pPr/>
              <a:t>09/09/2014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3C9E1-6330-45B7-988F-7E16EAD757F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941D4-20AF-494E-AE8B-F39453257BF5}" type="datetimeFigureOut">
              <a:rPr lang="es-ES" smtClean="0"/>
              <a:pPr/>
              <a:t>09/09/2014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3C9E1-6330-45B7-988F-7E16EAD757F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941D4-20AF-494E-AE8B-F39453257BF5}" type="datetimeFigureOut">
              <a:rPr lang="es-ES" smtClean="0"/>
              <a:pPr/>
              <a:t>09/09/2014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3C9E1-6330-45B7-988F-7E16EAD757F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941D4-20AF-494E-AE8B-F39453257BF5}" type="datetimeFigureOut">
              <a:rPr lang="es-ES" smtClean="0"/>
              <a:pPr/>
              <a:t>09/09/2014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3C9E1-6330-45B7-988F-7E16EAD757F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941D4-20AF-494E-AE8B-F39453257BF5}" type="datetimeFigureOut">
              <a:rPr lang="es-ES" smtClean="0"/>
              <a:pPr/>
              <a:t>09/09/2014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3C9E1-6330-45B7-988F-7E16EAD757F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941D4-20AF-494E-AE8B-F39453257BF5}" type="datetimeFigureOut">
              <a:rPr lang="es-ES" smtClean="0"/>
              <a:pPr/>
              <a:t>09/09/2014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3C9E1-6330-45B7-988F-7E16EAD757F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941D4-20AF-494E-AE8B-F39453257BF5}" type="datetimeFigureOut">
              <a:rPr lang="es-ES" smtClean="0"/>
              <a:pPr/>
              <a:t>09/09/2014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3C9E1-6330-45B7-988F-7E16EAD757F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941D4-20AF-494E-AE8B-F39453257BF5}" type="datetimeFigureOut">
              <a:rPr lang="es-ES" smtClean="0"/>
              <a:pPr/>
              <a:t>09/09/2014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3C9E1-6330-45B7-988F-7E16EAD757F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941D4-20AF-494E-AE8B-F39453257BF5}" type="datetimeFigureOut">
              <a:rPr lang="es-ES" smtClean="0"/>
              <a:pPr/>
              <a:t>09/09/2014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3C9E1-6330-45B7-988F-7E16EAD757F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941D4-20AF-494E-AE8B-F39453257BF5}" type="datetimeFigureOut">
              <a:rPr lang="es-ES" smtClean="0"/>
              <a:pPr/>
              <a:t>09/09/2014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F3C9E1-6330-45B7-988F-7E16EAD757F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Layout" Target="../slideLayouts/slideLayout1.xml"/><Relationship Id="rId1" Type="http://schemas.openxmlformats.org/officeDocument/2006/relationships/audio" Target="file:///I:\descargas\M&#250;sica%20preguntas%2011%20-%2014%20(Quien%20Quiere%20ser%20millonario)%20(mp3cut.net).mp3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I:\descargas\M&#250;sica%20preguntas%2011%20-%2014%20(Quien%20Quiere%20ser%20millonario)%20(mp3cut.net).mp3" TargetMode="External"/><Relationship Id="rId5" Type="http://schemas.openxmlformats.org/officeDocument/2006/relationships/image" Target="../media/image2.png"/><Relationship Id="rId4" Type="http://schemas.openxmlformats.org/officeDocument/2006/relationships/slide" Target="slide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I:\descargas\Theme-%20Quien%20Quiere%20Ser%20Millonario%20(respuesta%20correcta)%20(mp3cut.net).mp3" TargetMode="External"/><Relationship Id="rId6" Type="http://schemas.openxmlformats.org/officeDocument/2006/relationships/image" Target="../media/image3.png"/><Relationship Id="rId5" Type="http://schemas.openxmlformats.org/officeDocument/2006/relationships/slide" Target="slide13.xml"/><Relationship Id="rId4" Type="http://schemas.openxmlformats.org/officeDocument/2006/relationships/slide" Target="slide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I:\descargas\Theme-%20Quien%20Quiere%20Ser%20Millonario%20(respuesta%20incorrecta)%20(mp3cut.net).mp3" TargetMode="External"/><Relationship Id="rId5" Type="http://schemas.openxmlformats.org/officeDocument/2006/relationships/image" Target="../media/image4.png"/><Relationship Id="rId4" Type="http://schemas.openxmlformats.org/officeDocument/2006/relationships/slide" Target="slid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I:\descargas\M&#250;sica%20preguntas%2011%20-%2014%20(Quien%20Quiere%20ser%20millonario)%20(mp3cut.net).mp3" TargetMode="External"/><Relationship Id="rId5" Type="http://schemas.openxmlformats.org/officeDocument/2006/relationships/image" Target="../media/image2.png"/><Relationship Id="rId4" Type="http://schemas.openxmlformats.org/officeDocument/2006/relationships/slide" Target="slide1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I:\descargas\Theme-%20Quien%20Quiere%20Ser%20Millonario%20(respuesta%20correcta)%20(mp3cut.net).mp3" TargetMode="External"/><Relationship Id="rId6" Type="http://schemas.openxmlformats.org/officeDocument/2006/relationships/image" Target="../media/image3.png"/><Relationship Id="rId5" Type="http://schemas.openxmlformats.org/officeDocument/2006/relationships/slide" Target="slide16.xml"/><Relationship Id="rId4" Type="http://schemas.openxmlformats.org/officeDocument/2006/relationships/slide" Target="slide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I:\descargas\Theme-%20Quien%20Quiere%20Ser%20Millonario%20(respuesta%20incorrecta)%20(mp3cut.net).mp3" TargetMode="External"/><Relationship Id="rId5" Type="http://schemas.openxmlformats.org/officeDocument/2006/relationships/image" Target="../media/image4.png"/><Relationship Id="rId4" Type="http://schemas.openxmlformats.org/officeDocument/2006/relationships/slide" Target="slide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I:\descargas\M&#250;sica%20preguntas%2011%20-%2014%20(Quien%20Quiere%20ser%20millonario)%20(mp3cut.net).mp3" TargetMode="External"/><Relationship Id="rId6" Type="http://schemas.openxmlformats.org/officeDocument/2006/relationships/image" Target="../media/image2.png"/><Relationship Id="rId5" Type="http://schemas.openxmlformats.org/officeDocument/2006/relationships/slide" Target="slide9.xml"/><Relationship Id="rId4" Type="http://schemas.openxmlformats.org/officeDocument/2006/relationships/slide" Target="slide1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I:\descargas\Theme-%20Quien%20Quiere%20Ser%20Millonario%20(respuesta%20correcta)%20(mp3cut.net).mp3" TargetMode="External"/><Relationship Id="rId6" Type="http://schemas.openxmlformats.org/officeDocument/2006/relationships/slide" Target="slide19.xml"/><Relationship Id="rId5" Type="http://schemas.openxmlformats.org/officeDocument/2006/relationships/slide" Target="slide9.xml"/><Relationship Id="rId4" Type="http://schemas.openxmlformats.org/officeDocument/2006/relationships/slide" Target="slide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I:\descargas\Theme-%20Quien%20Quiere%20Ser%20Millonario%20(respuesta%20incorrecta)%20(mp3cut.net).mp3" TargetMode="External"/><Relationship Id="rId6" Type="http://schemas.openxmlformats.org/officeDocument/2006/relationships/image" Target="../media/image4.png"/><Relationship Id="rId5" Type="http://schemas.openxmlformats.org/officeDocument/2006/relationships/slide" Target="slide9.xml"/><Relationship Id="rId4" Type="http://schemas.openxmlformats.org/officeDocument/2006/relationships/slide" Target="slide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slideLayout" Target="../slideLayouts/slideLayout2.xml"/><Relationship Id="rId1" Type="http://schemas.openxmlformats.org/officeDocument/2006/relationships/audio" Target="file:///I:\descargas\efectos%20de%20sonido%20-%20fanfarrias%20(mp3cut.net).mp3" TargetMode="External"/><Relationship Id="rId5" Type="http://schemas.openxmlformats.org/officeDocument/2006/relationships/image" Target="../media/image7.png"/><Relationship Id="rId4" Type="http://schemas.openxmlformats.org/officeDocument/2006/relationships/image" Target="../media/image6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I:\descargas\Theme-%20Quien%20Quiere%20Ser%20Millonario%20(respuesta%20correcta)%20(mp3cut.net).mp3" TargetMode="External"/><Relationship Id="rId6" Type="http://schemas.openxmlformats.org/officeDocument/2006/relationships/image" Target="../media/image3.png"/><Relationship Id="rId5" Type="http://schemas.openxmlformats.org/officeDocument/2006/relationships/slide" Target="slide4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I:\descargas\Theme-%20Quien%20Quiere%20Ser%20Millonario%20(respuesta%20incorrecta)%20(mp3cut.net).mp3" TargetMode="External"/><Relationship Id="rId5" Type="http://schemas.openxmlformats.org/officeDocument/2006/relationships/image" Target="../media/image4.png"/><Relationship Id="rId4" Type="http://schemas.openxmlformats.org/officeDocument/2006/relationships/slide" Target="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I:\descargas\M&#250;sica%20preguntas%2011%20-%2014%20(Quien%20Quiere%20ser%20millonario)%20(mp3cut.net).mp3" TargetMode="External"/><Relationship Id="rId5" Type="http://schemas.openxmlformats.org/officeDocument/2006/relationships/image" Target="../media/image2.png"/><Relationship Id="rId4" Type="http://schemas.openxmlformats.org/officeDocument/2006/relationships/slide" Target="slide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I:\descargas\Theme-%20Quien%20Quiere%20Ser%20Millonario%20(respuesta%20correcta)%20(mp3cut.net).mp3" TargetMode="External"/><Relationship Id="rId6" Type="http://schemas.openxmlformats.org/officeDocument/2006/relationships/image" Target="../media/image3.png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I:\descargas\Theme-%20Quien%20Quiere%20Ser%20Millonario%20(respuesta%20incorrecta)%20(mp3cut.net).mp3" TargetMode="External"/><Relationship Id="rId5" Type="http://schemas.openxmlformats.org/officeDocument/2006/relationships/image" Target="../media/image4.png"/><Relationship Id="rId4" Type="http://schemas.openxmlformats.org/officeDocument/2006/relationships/slide" Target="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I:\descargas\M&#250;sica%20preguntas%2011%20-%2014%20(Quien%20Quiere%20ser%20millonario)%20(mp3cut.net).mp3" TargetMode="External"/><Relationship Id="rId5" Type="http://schemas.openxmlformats.org/officeDocument/2006/relationships/image" Target="../media/image2.png"/><Relationship Id="rId4" Type="http://schemas.openxmlformats.org/officeDocument/2006/relationships/slide" Target="slide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I:\descargas\Theme-%20Quien%20Quiere%20Ser%20Millonario%20(respuesta%20correcta)%20(mp3cut.net).mp3" TargetMode="External"/><Relationship Id="rId6" Type="http://schemas.openxmlformats.org/officeDocument/2006/relationships/image" Target="../media/image3.png"/><Relationship Id="rId5" Type="http://schemas.openxmlformats.org/officeDocument/2006/relationships/slide" Target="slide10.xml"/><Relationship Id="rId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I:\descargas\Theme-%20Quien%20Quiere%20Ser%20Millonario%20(respuesta%20incorrecta)%20(mp3cut.net).mp3" TargetMode="External"/><Relationship Id="rId5" Type="http://schemas.openxmlformats.org/officeDocument/2006/relationships/image" Target="../media/image4.png"/><Relationship Id="rId4" Type="http://schemas.openxmlformats.org/officeDocument/2006/relationships/slide" Target="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>
            <a:hlinkClick r:id="rId3" action="ppaction://hlinksldjump"/>
          </p:cNvPr>
          <p:cNvSpPr/>
          <p:nvPr/>
        </p:nvSpPr>
        <p:spPr>
          <a:xfrm>
            <a:off x="6516216" y="4941168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">
            <a:hlinkClick r:id="rId3" action="ppaction://hlinksldjump"/>
          </p:cNvPr>
          <p:cNvSpPr/>
          <p:nvPr/>
        </p:nvSpPr>
        <p:spPr>
          <a:xfrm>
            <a:off x="4644008" y="4149080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3 Rectángulo">
            <a:hlinkClick r:id="rId3" action="ppaction://hlinksldjump"/>
          </p:cNvPr>
          <p:cNvSpPr/>
          <p:nvPr/>
        </p:nvSpPr>
        <p:spPr>
          <a:xfrm>
            <a:off x="2699792" y="4077072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Rectángulo">
            <a:hlinkClick r:id="rId3" action="ppaction://hlinksldjump"/>
          </p:cNvPr>
          <p:cNvSpPr/>
          <p:nvPr/>
        </p:nvSpPr>
        <p:spPr>
          <a:xfrm>
            <a:off x="899592" y="4869160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Rectángulo">
            <a:hlinkClick r:id="rId3" action="ppaction://hlinksldjump"/>
          </p:cNvPr>
          <p:cNvSpPr/>
          <p:nvPr/>
        </p:nvSpPr>
        <p:spPr>
          <a:xfrm>
            <a:off x="2627784" y="2420888"/>
            <a:ext cx="1800200" cy="10801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Es una capa fina formada por carbohidratos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8" name="7 Rectángulo">
            <a:hlinkClick r:id="rId3" action="ppaction://hlinksldjump"/>
          </p:cNvPr>
          <p:cNvSpPr/>
          <p:nvPr/>
        </p:nvSpPr>
        <p:spPr>
          <a:xfrm>
            <a:off x="467544" y="3212976"/>
            <a:ext cx="1800200" cy="122413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1114316" lon="18628362" rev="43204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Es una cadena larga de carbohidratos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9" name="8 Rectángulo">
            <a:hlinkClick r:id="rId3" action="ppaction://hlinksldjump"/>
          </p:cNvPr>
          <p:cNvSpPr/>
          <p:nvPr/>
        </p:nvSpPr>
        <p:spPr>
          <a:xfrm>
            <a:off x="4572000" y="2492896"/>
            <a:ext cx="2088232" cy="10801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ContrastingLeftFacing"/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Es una bicapa proteica que delimita todas las </a:t>
            </a:r>
            <a:r>
              <a:rPr lang="es-ES" dirty="0" err="1" smtClean="0">
                <a:solidFill>
                  <a:srgbClr val="FF0000"/>
                </a:solidFill>
              </a:rPr>
              <a:t>celulas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0" name="9 Rectángulo">
            <a:hlinkClick r:id="" action="ppaction://hlinkshowjump?jump=nextslide"/>
          </p:cNvPr>
          <p:cNvSpPr/>
          <p:nvPr/>
        </p:nvSpPr>
        <p:spPr>
          <a:xfrm>
            <a:off x="6732240" y="3284984"/>
            <a:ext cx="2088232" cy="115212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4500000">
              <a:rot lat="1137596" lon="2618171" rev="21052866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dirty="0" smtClean="0">
                <a:solidFill>
                  <a:srgbClr val="FF0000"/>
                </a:solidFill>
              </a:rPr>
              <a:t>Es una bicapa lipídica que delimita todas las células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1" name="10 Elipse"/>
          <p:cNvSpPr/>
          <p:nvPr/>
        </p:nvSpPr>
        <p:spPr>
          <a:xfrm>
            <a:off x="1763688" y="-2060848"/>
            <a:ext cx="5544616" cy="2060848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¿Qué es la membrana plasmática?</a:t>
            </a:r>
            <a:endParaRPr lang="es-ES" dirty="0"/>
          </a:p>
        </p:txBody>
      </p:sp>
      <p:sp>
        <p:nvSpPr>
          <p:cNvPr id="13" name="12 Elipse"/>
          <p:cNvSpPr/>
          <p:nvPr/>
        </p:nvSpPr>
        <p:spPr>
          <a:xfrm>
            <a:off x="7524328" y="1196752"/>
            <a:ext cx="936104" cy="108012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0</a:t>
            </a:r>
          </a:p>
          <a:p>
            <a:pPr algn="ctr"/>
            <a:r>
              <a:rPr lang="es-ES" sz="1100" dirty="0" smtClean="0"/>
              <a:t>con</a:t>
            </a:r>
          </a:p>
          <a:p>
            <a:pPr algn="ctr"/>
            <a:r>
              <a:rPr lang="es-ES" sz="1100" dirty="0" smtClean="0"/>
              <a:t>0</a:t>
            </a:r>
          </a:p>
          <a:p>
            <a:pPr algn="ctr"/>
            <a:r>
              <a:rPr lang="es-ES" sz="1100" dirty="0" smtClean="0"/>
              <a:t>bs.</a:t>
            </a:r>
            <a:endParaRPr lang="es-ES" sz="1100" dirty="0"/>
          </a:p>
        </p:txBody>
      </p:sp>
      <p:sp>
        <p:nvSpPr>
          <p:cNvPr id="14" name="13 Elipse"/>
          <p:cNvSpPr/>
          <p:nvPr/>
        </p:nvSpPr>
        <p:spPr>
          <a:xfrm>
            <a:off x="611560" y="1124744"/>
            <a:ext cx="1008112" cy="1152128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4 </a:t>
            </a:r>
            <a:r>
              <a:rPr lang="es-ES" sz="900" dirty="0" smtClean="0"/>
              <a:t>OPCIONES</a:t>
            </a:r>
            <a:endParaRPr lang="es-ES" sz="900" dirty="0"/>
          </a:p>
        </p:txBody>
      </p:sp>
      <p:pic>
        <p:nvPicPr>
          <p:cNvPr id="15" name="Música preguntas 11 - 14 (Quien Quiere ser millonario) (mp3cut.net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8839200" y="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0809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5.55556E-6 L -5.55556E-7 0.28333 " pathEditMode="relative" ptsTypes="AA"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6516216" y="4941168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4644008" y="4149080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3 Rectángulo"/>
          <p:cNvSpPr/>
          <p:nvPr/>
        </p:nvSpPr>
        <p:spPr>
          <a:xfrm>
            <a:off x="2699792" y="4077072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Rectángulo"/>
          <p:cNvSpPr/>
          <p:nvPr/>
        </p:nvSpPr>
        <p:spPr>
          <a:xfrm>
            <a:off x="899592" y="4869160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Rectángulo">
            <a:hlinkClick r:id="" action="ppaction://hlinkshowjump?jump=nextslide"/>
          </p:cNvPr>
          <p:cNvSpPr/>
          <p:nvPr/>
        </p:nvSpPr>
        <p:spPr>
          <a:xfrm>
            <a:off x="2627784" y="2420888"/>
            <a:ext cx="1800200" cy="10801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dirty="0" smtClean="0">
                <a:solidFill>
                  <a:srgbClr val="FF0000"/>
                </a:solidFill>
              </a:rPr>
              <a:t>C-</a:t>
            </a:r>
            <a:r>
              <a:rPr lang="es-VE" dirty="0" err="1" smtClean="0">
                <a:solidFill>
                  <a:srgbClr val="FF0000"/>
                </a:solidFill>
              </a:rPr>
              <a:t>CAMs</a:t>
            </a:r>
            <a:r>
              <a:rPr lang="es-VE" dirty="0" smtClean="0">
                <a:solidFill>
                  <a:srgbClr val="FF0000"/>
                </a:solidFill>
              </a:rPr>
              <a:t>, </a:t>
            </a:r>
            <a:r>
              <a:rPr lang="es-VE" dirty="0" err="1" smtClean="0">
                <a:solidFill>
                  <a:srgbClr val="FF0000"/>
                </a:solidFill>
              </a:rPr>
              <a:t>Ng-CAMs</a:t>
            </a:r>
            <a:r>
              <a:rPr lang="es-VE" dirty="0" smtClean="0">
                <a:solidFill>
                  <a:srgbClr val="FF0000"/>
                </a:solidFill>
              </a:rPr>
              <a:t>, N-</a:t>
            </a:r>
            <a:r>
              <a:rPr lang="es-VE" dirty="0" err="1" smtClean="0">
                <a:solidFill>
                  <a:srgbClr val="FF0000"/>
                </a:solidFill>
              </a:rPr>
              <a:t>CAMs</a:t>
            </a:r>
            <a:r>
              <a:rPr lang="es-VE" dirty="0" smtClean="0">
                <a:solidFill>
                  <a:srgbClr val="FF0000"/>
                </a:solidFill>
              </a:rPr>
              <a:t> e I-</a:t>
            </a:r>
            <a:r>
              <a:rPr lang="es-VE" dirty="0" err="1" smtClean="0">
                <a:solidFill>
                  <a:srgbClr val="FF0000"/>
                </a:solidFill>
              </a:rPr>
              <a:t>CAMs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8" name="7 Rectángulo">
            <a:hlinkClick r:id="rId4" action="ppaction://hlinksldjump"/>
          </p:cNvPr>
          <p:cNvSpPr/>
          <p:nvPr/>
        </p:nvSpPr>
        <p:spPr>
          <a:xfrm>
            <a:off x="467544" y="3356992"/>
            <a:ext cx="1800200" cy="122413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1114316" lon="18628362" rev="43204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dirty="0" smtClean="0">
                <a:solidFill>
                  <a:srgbClr val="FF0000"/>
                </a:solidFill>
              </a:rPr>
              <a:t>Z-</a:t>
            </a:r>
            <a:r>
              <a:rPr lang="es-VE" dirty="0" err="1" smtClean="0">
                <a:solidFill>
                  <a:srgbClr val="FF0000"/>
                </a:solidFill>
              </a:rPr>
              <a:t>CAMs</a:t>
            </a:r>
            <a:r>
              <a:rPr lang="es-VE" dirty="0" smtClean="0">
                <a:solidFill>
                  <a:srgbClr val="FF0000"/>
                </a:solidFill>
              </a:rPr>
              <a:t>, M-</a:t>
            </a:r>
            <a:r>
              <a:rPr lang="es-VE" dirty="0" err="1" smtClean="0">
                <a:solidFill>
                  <a:srgbClr val="FF0000"/>
                </a:solidFill>
              </a:rPr>
              <a:t>CAMs</a:t>
            </a:r>
            <a:r>
              <a:rPr lang="es-VE" dirty="0" smtClean="0">
                <a:solidFill>
                  <a:srgbClr val="FF0000"/>
                </a:solidFill>
              </a:rPr>
              <a:t>, X-</a:t>
            </a:r>
            <a:r>
              <a:rPr lang="es-VE" dirty="0" err="1" smtClean="0">
                <a:solidFill>
                  <a:srgbClr val="FF0000"/>
                </a:solidFill>
              </a:rPr>
              <a:t>CAMs</a:t>
            </a:r>
            <a:r>
              <a:rPr lang="es-VE" dirty="0" smtClean="0">
                <a:solidFill>
                  <a:srgbClr val="FF0000"/>
                </a:solidFill>
              </a:rPr>
              <a:t> y P-</a:t>
            </a:r>
            <a:r>
              <a:rPr lang="es-VE" dirty="0" err="1" smtClean="0">
                <a:solidFill>
                  <a:srgbClr val="FF0000"/>
                </a:solidFill>
              </a:rPr>
              <a:t>CAMs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9" name="8 Rectángulo">
            <a:hlinkClick r:id="rId4" action="ppaction://hlinksldjump"/>
          </p:cNvPr>
          <p:cNvSpPr/>
          <p:nvPr/>
        </p:nvSpPr>
        <p:spPr>
          <a:xfrm>
            <a:off x="4572000" y="2492896"/>
            <a:ext cx="2088232" cy="10801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ContrastingLeftFacing"/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Cadherinas, Selectinas e integrinas 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0" name="9 Rectángulo">
            <a:hlinkClick r:id="rId4" action="ppaction://hlinksldjump"/>
          </p:cNvPr>
          <p:cNvSpPr/>
          <p:nvPr/>
        </p:nvSpPr>
        <p:spPr>
          <a:xfrm>
            <a:off x="6732240" y="3284984"/>
            <a:ext cx="2088232" cy="115212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4500000">
              <a:rot lat="1137596" lon="2618171" rev="21052866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Fosfolipidos, </a:t>
            </a:r>
            <a:r>
              <a:rPr lang="es-ES" dirty="0" err="1" smtClean="0">
                <a:solidFill>
                  <a:srgbClr val="FF0000"/>
                </a:solidFill>
              </a:rPr>
              <a:t>Glucolipidos</a:t>
            </a:r>
            <a:r>
              <a:rPr lang="es-ES" dirty="0" smtClean="0">
                <a:solidFill>
                  <a:srgbClr val="FF0000"/>
                </a:solidFill>
              </a:rPr>
              <a:t>, Colesterol y </a:t>
            </a:r>
            <a:r>
              <a:rPr lang="es-ES" dirty="0" err="1" smtClean="0">
                <a:solidFill>
                  <a:srgbClr val="FF0000"/>
                </a:solidFill>
              </a:rPr>
              <a:t>Glucoproteinas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1" name="10 Elipse"/>
          <p:cNvSpPr/>
          <p:nvPr/>
        </p:nvSpPr>
        <p:spPr>
          <a:xfrm>
            <a:off x="1763688" y="-2060848"/>
            <a:ext cx="5544616" cy="2060848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¿Las tipos de </a:t>
            </a:r>
            <a:r>
              <a:rPr lang="es-ES" dirty="0" err="1" smtClean="0"/>
              <a:t>Ig</a:t>
            </a:r>
            <a:r>
              <a:rPr lang="es-ES" dirty="0" smtClean="0"/>
              <a:t> </a:t>
            </a:r>
            <a:r>
              <a:rPr lang="es-ES" dirty="0" err="1" smtClean="0"/>
              <a:t>CAMs</a:t>
            </a:r>
            <a:r>
              <a:rPr lang="es-ES" dirty="0" smtClean="0"/>
              <a:t> son?</a:t>
            </a:r>
            <a:endParaRPr lang="es-ES" dirty="0"/>
          </a:p>
        </p:txBody>
      </p:sp>
      <p:sp>
        <p:nvSpPr>
          <p:cNvPr id="13" name="12 Elipse"/>
          <p:cNvSpPr/>
          <p:nvPr/>
        </p:nvSpPr>
        <p:spPr>
          <a:xfrm>
            <a:off x="7524328" y="1196752"/>
            <a:ext cx="936104" cy="108012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3</a:t>
            </a:r>
          </a:p>
          <a:p>
            <a:pPr algn="ctr"/>
            <a:r>
              <a:rPr lang="es-ES" sz="1100" dirty="0" smtClean="0"/>
              <a:t>con</a:t>
            </a:r>
          </a:p>
          <a:p>
            <a:pPr algn="ctr"/>
            <a:r>
              <a:rPr lang="es-ES" sz="1100" dirty="0" smtClean="0"/>
              <a:t>30.000</a:t>
            </a:r>
          </a:p>
          <a:p>
            <a:pPr algn="ctr"/>
            <a:r>
              <a:rPr lang="es-ES" sz="1100" dirty="0" smtClean="0"/>
              <a:t>Bs</a:t>
            </a:r>
            <a:endParaRPr lang="es-ES" sz="1100" dirty="0"/>
          </a:p>
        </p:txBody>
      </p:sp>
      <p:sp>
        <p:nvSpPr>
          <p:cNvPr id="14" name="13 Elipse"/>
          <p:cNvSpPr/>
          <p:nvPr/>
        </p:nvSpPr>
        <p:spPr>
          <a:xfrm>
            <a:off x="611560" y="1124744"/>
            <a:ext cx="1008112" cy="1152128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4 </a:t>
            </a:r>
            <a:r>
              <a:rPr lang="es-ES" sz="900" dirty="0" smtClean="0"/>
              <a:t>OPCIONES</a:t>
            </a:r>
            <a:endParaRPr lang="es-ES" sz="900" dirty="0"/>
          </a:p>
        </p:txBody>
      </p:sp>
      <p:pic>
        <p:nvPicPr>
          <p:cNvPr id="15" name="Música preguntas 11 - 14 (Quien Quiere ser millonario) (mp3cut.net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8839200" y="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0809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5.55556E-6 L -5.55556E-7 0.28333 " pathEditMode="relative" ptsTypes="AA"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6516216" y="4941168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4644008" y="4149080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3 Rectángulo"/>
          <p:cNvSpPr/>
          <p:nvPr/>
        </p:nvSpPr>
        <p:spPr>
          <a:xfrm>
            <a:off x="2699792" y="4077072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Rectángulo"/>
          <p:cNvSpPr/>
          <p:nvPr/>
        </p:nvSpPr>
        <p:spPr>
          <a:xfrm>
            <a:off x="899592" y="4869160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Elipse"/>
          <p:cNvSpPr/>
          <p:nvPr/>
        </p:nvSpPr>
        <p:spPr>
          <a:xfrm>
            <a:off x="7524328" y="1196752"/>
            <a:ext cx="936104" cy="108012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4</a:t>
            </a:r>
          </a:p>
          <a:p>
            <a:pPr algn="ctr"/>
            <a:r>
              <a:rPr lang="es-ES" sz="1100" dirty="0" smtClean="0"/>
              <a:t>con</a:t>
            </a:r>
          </a:p>
          <a:p>
            <a:pPr algn="ctr"/>
            <a:r>
              <a:rPr lang="es-ES" sz="1100" dirty="0" smtClean="0"/>
              <a:t>40.000</a:t>
            </a:r>
          </a:p>
          <a:p>
            <a:pPr algn="ctr"/>
            <a:r>
              <a:rPr lang="es-ES" sz="1100" dirty="0" smtClean="0"/>
              <a:t>Bs</a:t>
            </a:r>
            <a:endParaRPr lang="es-ES" sz="1100" dirty="0"/>
          </a:p>
        </p:txBody>
      </p:sp>
      <p:sp>
        <p:nvSpPr>
          <p:cNvPr id="14" name="13 Elipse"/>
          <p:cNvSpPr/>
          <p:nvPr/>
        </p:nvSpPr>
        <p:spPr>
          <a:xfrm>
            <a:off x="611560" y="1124744"/>
            <a:ext cx="1008112" cy="1152128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4 </a:t>
            </a:r>
            <a:r>
              <a:rPr lang="es-ES" sz="900" dirty="0" smtClean="0"/>
              <a:t>OPCIONES</a:t>
            </a:r>
            <a:endParaRPr lang="es-ES" sz="900" dirty="0"/>
          </a:p>
        </p:txBody>
      </p:sp>
      <p:sp>
        <p:nvSpPr>
          <p:cNvPr id="16" name="15 Rectángulo">
            <a:hlinkClick r:id="" action="ppaction://hlinkshowjump?jump=nextslide"/>
          </p:cNvPr>
          <p:cNvSpPr/>
          <p:nvPr/>
        </p:nvSpPr>
        <p:spPr>
          <a:xfrm>
            <a:off x="2627784" y="2420888"/>
            <a:ext cx="1800200" cy="10801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dirty="0" smtClean="0">
                <a:solidFill>
                  <a:srgbClr val="FF0000"/>
                </a:solidFill>
              </a:rPr>
              <a:t>C-</a:t>
            </a:r>
            <a:r>
              <a:rPr lang="es-VE" dirty="0" err="1" smtClean="0">
                <a:solidFill>
                  <a:srgbClr val="FF0000"/>
                </a:solidFill>
              </a:rPr>
              <a:t>CAMs</a:t>
            </a:r>
            <a:r>
              <a:rPr lang="es-VE" dirty="0" smtClean="0">
                <a:solidFill>
                  <a:srgbClr val="FF0000"/>
                </a:solidFill>
              </a:rPr>
              <a:t>, </a:t>
            </a:r>
            <a:r>
              <a:rPr lang="es-VE" dirty="0" err="1" smtClean="0">
                <a:solidFill>
                  <a:srgbClr val="FF0000"/>
                </a:solidFill>
              </a:rPr>
              <a:t>Ng-CAMs</a:t>
            </a:r>
            <a:r>
              <a:rPr lang="es-VE" dirty="0" smtClean="0">
                <a:solidFill>
                  <a:srgbClr val="FF0000"/>
                </a:solidFill>
              </a:rPr>
              <a:t>, N-</a:t>
            </a:r>
            <a:r>
              <a:rPr lang="es-VE" dirty="0" err="1" smtClean="0">
                <a:solidFill>
                  <a:srgbClr val="FF0000"/>
                </a:solidFill>
              </a:rPr>
              <a:t>CAMs</a:t>
            </a:r>
            <a:r>
              <a:rPr lang="es-VE" dirty="0" smtClean="0">
                <a:solidFill>
                  <a:srgbClr val="FF0000"/>
                </a:solidFill>
              </a:rPr>
              <a:t> e I-</a:t>
            </a:r>
            <a:r>
              <a:rPr lang="es-VE" dirty="0" err="1" smtClean="0">
                <a:solidFill>
                  <a:srgbClr val="FF0000"/>
                </a:solidFill>
              </a:rPr>
              <a:t>CAMs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7" name="16 Rectángulo">
            <a:hlinkClick r:id="rId4" action="ppaction://hlinksldjump"/>
          </p:cNvPr>
          <p:cNvSpPr/>
          <p:nvPr/>
        </p:nvSpPr>
        <p:spPr>
          <a:xfrm>
            <a:off x="467544" y="3356992"/>
            <a:ext cx="1800200" cy="122413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1114316" lon="18628362" rev="43204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dirty="0" smtClean="0">
                <a:solidFill>
                  <a:srgbClr val="FF0000"/>
                </a:solidFill>
              </a:rPr>
              <a:t>Z-</a:t>
            </a:r>
            <a:r>
              <a:rPr lang="es-VE" dirty="0" err="1" smtClean="0">
                <a:solidFill>
                  <a:srgbClr val="FF0000"/>
                </a:solidFill>
              </a:rPr>
              <a:t>CAMs</a:t>
            </a:r>
            <a:r>
              <a:rPr lang="es-VE" dirty="0" smtClean="0">
                <a:solidFill>
                  <a:srgbClr val="FF0000"/>
                </a:solidFill>
              </a:rPr>
              <a:t>, M-</a:t>
            </a:r>
            <a:r>
              <a:rPr lang="es-VE" dirty="0" err="1" smtClean="0">
                <a:solidFill>
                  <a:srgbClr val="FF0000"/>
                </a:solidFill>
              </a:rPr>
              <a:t>CAMs</a:t>
            </a:r>
            <a:r>
              <a:rPr lang="es-VE" dirty="0" smtClean="0">
                <a:solidFill>
                  <a:srgbClr val="FF0000"/>
                </a:solidFill>
              </a:rPr>
              <a:t>, X-</a:t>
            </a:r>
            <a:r>
              <a:rPr lang="es-VE" dirty="0" err="1" smtClean="0">
                <a:solidFill>
                  <a:srgbClr val="FF0000"/>
                </a:solidFill>
              </a:rPr>
              <a:t>CAMs</a:t>
            </a:r>
            <a:r>
              <a:rPr lang="es-VE" dirty="0" smtClean="0">
                <a:solidFill>
                  <a:srgbClr val="FF0000"/>
                </a:solidFill>
              </a:rPr>
              <a:t> y P-</a:t>
            </a:r>
            <a:r>
              <a:rPr lang="es-VE" dirty="0" err="1" smtClean="0">
                <a:solidFill>
                  <a:srgbClr val="FF0000"/>
                </a:solidFill>
              </a:rPr>
              <a:t>CAMs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8" name="17 Rectángulo">
            <a:hlinkClick r:id="rId4" action="ppaction://hlinksldjump"/>
          </p:cNvPr>
          <p:cNvSpPr/>
          <p:nvPr/>
        </p:nvSpPr>
        <p:spPr>
          <a:xfrm>
            <a:off x="4572000" y="2492896"/>
            <a:ext cx="2088232" cy="10801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ContrastingLeftFacing"/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Cadherinas, Selectinas e integrinas 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9" name="18 Rectángulo">
            <a:hlinkClick r:id="rId4" action="ppaction://hlinksldjump"/>
          </p:cNvPr>
          <p:cNvSpPr/>
          <p:nvPr/>
        </p:nvSpPr>
        <p:spPr>
          <a:xfrm>
            <a:off x="6732240" y="3284984"/>
            <a:ext cx="2088232" cy="115212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4500000">
              <a:rot lat="1137596" lon="2618171" rev="21052866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Fosfolipidos, </a:t>
            </a:r>
            <a:r>
              <a:rPr lang="es-ES" dirty="0" err="1" smtClean="0">
                <a:solidFill>
                  <a:srgbClr val="FF0000"/>
                </a:solidFill>
              </a:rPr>
              <a:t>Glucolipidos</a:t>
            </a:r>
            <a:r>
              <a:rPr lang="es-ES" dirty="0" smtClean="0">
                <a:solidFill>
                  <a:srgbClr val="FF0000"/>
                </a:solidFill>
              </a:rPr>
              <a:t>, Colesterol y </a:t>
            </a:r>
            <a:r>
              <a:rPr lang="es-ES" dirty="0" err="1" smtClean="0">
                <a:solidFill>
                  <a:srgbClr val="FF0000"/>
                </a:solidFill>
              </a:rPr>
              <a:t>Glucoproteinas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1" name="10 Elipse"/>
          <p:cNvSpPr/>
          <p:nvPr/>
        </p:nvSpPr>
        <p:spPr>
          <a:xfrm>
            <a:off x="1763688" y="3212976"/>
            <a:ext cx="5544616" cy="206084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CORRECTO; GANAS 10.000 Bs</a:t>
            </a:r>
            <a:endParaRPr lang="es-ES" dirty="0"/>
          </a:p>
        </p:txBody>
      </p:sp>
      <p:sp>
        <p:nvSpPr>
          <p:cNvPr id="15" name="14 Flecha derecha">
            <a:hlinkClick r:id="rId5" action="ppaction://hlinksldjump"/>
          </p:cNvPr>
          <p:cNvSpPr/>
          <p:nvPr/>
        </p:nvSpPr>
        <p:spPr>
          <a:xfrm>
            <a:off x="3995936" y="4581128"/>
            <a:ext cx="1368152" cy="648072"/>
          </a:xfrm>
          <a:prstGeom prst="rightArrow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SEGUIR</a:t>
            </a:r>
            <a:endParaRPr lang="es-ES" dirty="0"/>
          </a:p>
        </p:txBody>
      </p:sp>
      <p:pic>
        <p:nvPicPr>
          <p:cNvPr id="20" name="Theme- Quien Quiere Ser Millonario (respuesta correcta) (mp3cut.net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6" cstate="print"/>
          <a:stretch>
            <a:fillRect/>
          </a:stretch>
        </p:blipFill>
        <p:spPr>
          <a:xfrm>
            <a:off x="8839200" y="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07" fill="hold"/>
                                        <p:tgtEl>
                                          <p:spTgt spid="2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6516216" y="4941168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4644008" y="4149080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3 Rectángulo"/>
          <p:cNvSpPr/>
          <p:nvPr/>
        </p:nvSpPr>
        <p:spPr>
          <a:xfrm>
            <a:off x="2699792" y="4077072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Rectángulo"/>
          <p:cNvSpPr/>
          <p:nvPr/>
        </p:nvSpPr>
        <p:spPr>
          <a:xfrm>
            <a:off x="899592" y="4869160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Elipse"/>
          <p:cNvSpPr/>
          <p:nvPr/>
        </p:nvSpPr>
        <p:spPr>
          <a:xfrm>
            <a:off x="7524328" y="1196752"/>
            <a:ext cx="936104" cy="108012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3</a:t>
            </a:r>
          </a:p>
          <a:p>
            <a:pPr algn="ctr"/>
            <a:r>
              <a:rPr lang="es-ES" sz="1100" dirty="0" smtClean="0"/>
              <a:t>con</a:t>
            </a:r>
          </a:p>
          <a:p>
            <a:pPr algn="ctr"/>
            <a:r>
              <a:rPr lang="es-ES" sz="1100" dirty="0" smtClean="0"/>
              <a:t>0</a:t>
            </a:r>
          </a:p>
          <a:p>
            <a:pPr algn="ctr"/>
            <a:r>
              <a:rPr lang="es-ES" sz="1100" dirty="0" smtClean="0"/>
              <a:t>Bs</a:t>
            </a:r>
            <a:endParaRPr lang="es-ES" sz="1100" dirty="0"/>
          </a:p>
        </p:txBody>
      </p:sp>
      <p:sp>
        <p:nvSpPr>
          <p:cNvPr id="14" name="13 Elipse"/>
          <p:cNvSpPr/>
          <p:nvPr/>
        </p:nvSpPr>
        <p:spPr>
          <a:xfrm>
            <a:off x="611560" y="1124744"/>
            <a:ext cx="1008112" cy="1152128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4 </a:t>
            </a:r>
            <a:r>
              <a:rPr lang="es-ES" sz="900" dirty="0" smtClean="0"/>
              <a:t>OPCIONES</a:t>
            </a:r>
            <a:endParaRPr lang="es-ES" sz="900" dirty="0"/>
          </a:p>
        </p:txBody>
      </p:sp>
      <p:sp>
        <p:nvSpPr>
          <p:cNvPr id="17" name="16 Elipse"/>
          <p:cNvSpPr/>
          <p:nvPr/>
        </p:nvSpPr>
        <p:spPr>
          <a:xfrm>
            <a:off x="1763688" y="-2060848"/>
            <a:ext cx="5544616" cy="2060848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INCORRECTO</a:t>
            </a:r>
            <a:endParaRPr lang="es-ES" dirty="0"/>
          </a:p>
        </p:txBody>
      </p:sp>
      <p:sp>
        <p:nvSpPr>
          <p:cNvPr id="18" name="17 Rectángulo">
            <a:hlinkClick r:id="" action="ppaction://hlinkshowjump?jump=nextslide"/>
          </p:cNvPr>
          <p:cNvSpPr/>
          <p:nvPr/>
        </p:nvSpPr>
        <p:spPr>
          <a:xfrm>
            <a:off x="2627784" y="2420888"/>
            <a:ext cx="1800200" cy="10801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dirty="0" smtClean="0">
                <a:solidFill>
                  <a:srgbClr val="FF0000"/>
                </a:solidFill>
              </a:rPr>
              <a:t>C-</a:t>
            </a:r>
            <a:r>
              <a:rPr lang="es-VE" dirty="0" err="1" smtClean="0">
                <a:solidFill>
                  <a:srgbClr val="FF0000"/>
                </a:solidFill>
              </a:rPr>
              <a:t>CAMs</a:t>
            </a:r>
            <a:r>
              <a:rPr lang="es-VE" dirty="0" smtClean="0">
                <a:solidFill>
                  <a:srgbClr val="FF0000"/>
                </a:solidFill>
              </a:rPr>
              <a:t>, </a:t>
            </a:r>
            <a:r>
              <a:rPr lang="es-VE" dirty="0" err="1" smtClean="0">
                <a:solidFill>
                  <a:srgbClr val="FF0000"/>
                </a:solidFill>
              </a:rPr>
              <a:t>Ng-CAMs</a:t>
            </a:r>
            <a:r>
              <a:rPr lang="es-VE" dirty="0" smtClean="0">
                <a:solidFill>
                  <a:srgbClr val="FF0000"/>
                </a:solidFill>
              </a:rPr>
              <a:t>, N-</a:t>
            </a:r>
            <a:r>
              <a:rPr lang="es-VE" dirty="0" err="1" smtClean="0">
                <a:solidFill>
                  <a:srgbClr val="FF0000"/>
                </a:solidFill>
              </a:rPr>
              <a:t>CAMs</a:t>
            </a:r>
            <a:r>
              <a:rPr lang="es-VE" dirty="0" smtClean="0">
                <a:solidFill>
                  <a:srgbClr val="FF0000"/>
                </a:solidFill>
              </a:rPr>
              <a:t> e I-</a:t>
            </a:r>
            <a:r>
              <a:rPr lang="es-VE" dirty="0" err="1" smtClean="0">
                <a:solidFill>
                  <a:srgbClr val="FF0000"/>
                </a:solidFill>
              </a:rPr>
              <a:t>CAMs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9" name="18 Rectángulo">
            <a:hlinkClick r:id="rId4" action="ppaction://hlinksldjump"/>
          </p:cNvPr>
          <p:cNvSpPr/>
          <p:nvPr/>
        </p:nvSpPr>
        <p:spPr>
          <a:xfrm>
            <a:off x="467544" y="3356992"/>
            <a:ext cx="1800200" cy="122413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1114316" lon="18628362" rev="43204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dirty="0" smtClean="0">
                <a:solidFill>
                  <a:srgbClr val="FF0000"/>
                </a:solidFill>
              </a:rPr>
              <a:t>Z-</a:t>
            </a:r>
            <a:r>
              <a:rPr lang="es-VE" dirty="0" err="1" smtClean="0">
                <a:solidFill>
                  <a:srgbClr val="FF0000"/>
                </a:solidFill>
              </a:rPr>
              <a:t>CAMs</a:t>
            </a:r>
            <a:r>
              <a:rPr lang="es-VE" dirty="0" smtClean="0">
                <a:solidFill>
                  <a:srgbClr val="FF0000"/>
                </a:solidFill>
              </a:rPr>
              <a:t>, M-</a:t>
            </a:r>
            <a:r>
              <a:rPr lang="es-VE" dirty="0" err="1" smtClean="0">
                <a:solidFill>
                  <a:srgbClr val="FF0000"/>
                </a:solidFill>
              </a:rPr>
              <a:t>CAMs</a:t>
            </a:r>
            <a:r>
              <a:rPr lang="es-VE" dirty="0" smtClean="0">
                <a:solidFill>
                  <a:srgbClr val="FF0000"/>
                </a:solidFill>
              </a:rPr>
              <a:t>, X-</a:t>
            </a:r>
            <a:r>
              <a:rPr lang="es-VE" dirty="0" err="1" smtClean="0">
                <a:solidFill>
                  <a:srgbClr val="FF0000"/>
                </a:solidFill>
              </a:rPr>
              <a:t>CAMs</a:t>
            </a:r>
            <a:r>
              <a:rPr lang="es-VE" dirty="0" smtClean="0">
                <a:solidFill>
                  <a:srgbClr val="FF0000"/>
                </a:solidFill>
              </a:rPr>
              <a:t> y P-</a:t>
            </a:r>
            <a:r>
              <a:rPr lang="es-VE" dirty="0" err="1" smtClean="0">
                <a:solidFill>
                  <a:srgbClr val="FF0000"/>
                </a:solidFill>
              </a:rPr>
              <a:t>CAMs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20" name="19 Rectángulo">
            <a:hlinkClick r:id="rId4" action="ppaction://hlinksldjump"/>
          </p:cNvPr>
          <p:cNvSpPr/>
          <p:nvPr/>
        </p:nvSpPr>
        <p:spPr>
          <a:xfrm>
            <a:off x="4572000" y="2492896"/>
            <a:ext cx="2088232" cy="10801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ContrastingLeftFacing"/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Cadherinas, Selectinas e integrinas 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21" name="20 Rectángulo">
            <a:hlinkClick r:id="rId4" action="ppaction://hlinksldjump"/>
          </p:cNvPr>
          <p:cNvSpPr/>
          <p:nvPr/>
        </p:nvSpPr>
        <p:spPr>
          <a:xfrm>
            <a:off x="6732240" y="3284984"/>
            <a:ext cx="2088232" cy="115212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4500000">
              <a:rot lat="1137596" lon="2618171" rev="21052866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Fosfolipidos, </a:t>
            </a:r>
            <a:r>
              <a:rPr lang="es-ES" dirty="0" err="1" smtClean="0">
                <a:solidFill>
                  <a:srgbClr val="FF0000"/>
                </a:solidFill>
              </a:rPr>
              <a:t>Glucolipidos</a:t>
            </a:r>
            <a:r>
              <a:rPr lang="es-ES" dirty="0" smtClean="0">
                <a:solidFill>
                  <a:srgbClr val="FF0000"/>
                </a:solidFill>
              </a:rPr>
              <a:t>, Colesterol y </a:t>
            </a:r>
            <a:r>
              <a:rPr lang="es-ES" dirty="0" err="1" smtClean="0">
                <a:solidFill>
                  <a:srgbClr val="FF0000"/>
                </a:solidFill>
              </a:rPr>
              <a:t>Glucoproteinas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1" name="10 Elipse"/>
          <p:cNvSpPr/>
          <p:nvPr/>
        </p:nvSpPr>
        <p:spPr>
          <a:xfrm>
            <a:off x="1763688" y="3212976"/>
            <a:ext cx="5544616" cy="206084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PIERDES TUS 30.000 Bs.</a:t>
            </a:r>
          </a:p>
          <a:p>
            <a:pPr algn="ctr"/>
            <a:endParaRPr lang="es-ES" dirty="0"/>
          </a:p>
        </p:txBody>
      </p:sp>
      <p:sp>
        <p:nvSpPr>
          <p:cNvPr id="15" name="14 Elipse">
            <a:hlinkClick r:id="" action="ppaction://hlinkshowjump?jump=endshow"/>
          </p:cNvPr>
          <p:cNvSpPr/>
          <p:nvPr/>
        </p:nvSpPr>
        <p:spPr>
          <a:xfrm>
            <a:off x="3347864" y="4437112"/>
            <a:ext cx="1152128" cy="792088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SALIR</a:t>
            </a:r>
            <a:endParaRPr lang="es-ES" dirty="0"/>
          </a:p>
        </p:txBody>
      </p:sp>
      <p:sp>
        <p:nvSpPr>
          <p:cNvPr id="16" name="15 Elipse">
            <a:hlinkClick r:id="" action="ppaction://hlinkshowjump?jump=firstslide"/>
          </p:cNvPr>
          <p:cNvSpPr/>
          <p:nvPr/>
        </p:nvSpPr>
        <p:spPr>
          <a:xfrm>
            <a:off x="4572000" y="4437112"/>
            <a:ext cx="1296144" cy="792088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VOLVER</a:t>
            </a:r>
            <a:endParaRPr lang="es-ES" dirty="0"/>
          </a:p>
        </p:txBody>
      </p:sp>
      <p:pic>
        <p:nvPicPr>
          <p:cNvPr id="22" name="Theme- Quien Quiere Ser Millonario (respuesta incorrecta) (mp3cut.net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8839200" y="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097" fill="hold"/>
                                        <p:tgtEl>
                                          <p:spTgt spid="2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5.55556E-6 L -5.55556E-7 0.28333 " pathEditMode="relative" ptsTypes="AA">
                                      <p:cBhvr>
                                        <p:cTn id="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2"/>
                </p:tgtEl>
              </p:cMediaNode>
            </p:audio>
          </p:childTnLst>
        </p:cTn>
      </p:par>
    </p:tnLst>
    <p:bldLst>
      <p:bldP spid="1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6516216" y="4941168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4644008" y="4149080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3 Rectángulo"/>
          <p:cNvSpPr/>
          <p:nvPr/>
        </p:nvSpPr>
        <p:spPr>
          <a:xfrm>
            <a:off x="2699792" y="4077072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Rectángulo"/>
          <p:cNvSpPr/>
          <p:nvPr/>
        </p:nvSpPr>
        <p:spPr>
          <a:xfrm>
            <a:off x="899592" y="4869160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Rectángulo">
            <a:hlinkClick r:id="" action="ppaction://hlinkshowjump?jump=nextslide"/>
          </p:cNvPr>
          <p:cNvSpPr/>
          <p:nvPr/>
        </p:nvSpPr>
        <p:spPr>
          <a:xfrm>
            <a:off x="2627784" y="2420888"/>
            <a:ext cx="1800200" cy="10801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dirty="0" smtClean="0">
                <a:solidFill>
                  <a:srgbClr val="FF0000"/>
                </a:solidFill>
              </a:rPr>
              <a:t>e-</a:t>
            </a:r>
            <a:r>
              <a:rPr lang="es-VE" dirty="0" err="1" smtClean="0">
                <a:solidFill>
                  <a:srgbClr val="FF0000"/>
                </a:solidFill>
              </a:rPr>
              <a:t>Cadherina</a:t>
            </a:r>
            <a:r>
              <a:rPr lang="es-VE" dirty="0" smtClean="0">
                <a:solidFill>
                  <a:srgbClr val="FF0000"/>
                </a:solidFill>
              </a:rPr>
              <a:t>, </a:t>
            </a:r>
          </a:p>
          <a:p>
            <a:pPr algn="ctr"/>
            <a:r>
              <a:rPr lang="es-VE" dirty="0" smtClean="0">
                <a:solidFill>
                  <a:srgbClr val="FF0000"/>
                </a:solidFill>
              </a:rPr>
              <a:t>p-</a:t>
            </a:r>
            <a:r>
              <a:rPr lang="es-VE" dirty="0" err="1" smtClean="0">
                <a:solidFill>
                  <a:srgbClr val="FF0000"/>
                </a:solidFill>
              </a:rPr>
              <a:t>Cadherina</a:t>
            </a:r>
            <a:r>
              <a:rPr lang="es-ES" dirty="0" smtClean="0">
                <a:solidFill>
                  <a:srgbClr val="FF0000"/>
                </a:solidFill>
              </a:rPr>
              <a:t> y</a:t>
            </a:r>
            <a:r>
              <a:rPr lang="es-VE" dirty="0" smtClean="0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es-VE" dirty="0" smtClean="0">
                <a:solidFill>
                  <a:srgbClr val="FF0000"/>
                </a:solidFill>
              </a:rPr>
              <a:t>n-</a:t>
            </a:r>
            <a:r>
              <a:rPr lang="es-VE" dirty="0" err="1" smtClean="0">
                <a:solidFill>
                  <a:srgbClr val="FF0000"/>
                </a:solidFill>
              </a:rPr>
              <a:t>Cadherina</a:t>
            </a:r>
            <a:endParaRPr lang="es-ES" dirty="0" smtClean="0">
              <a:solidFill>
                <a:srgbClr val="FF0000"/>
              </a:solidFill>
            </a:endParaRPr>
          </a:p>
        </p:txBody>
      </p:sp>
      <p:sp>
        <p:nvSpPr>
          <p:cNvPr id="8" name="7 Rectángulo">
            <a:hlinkClick r:id="rId4" action="ppaction://hlinksldjump"/>
          </p:cNvPr>
          <p:cNvSpPr/>
          <p:nvPr/>
        </p:nvSpPr>
        <p:spPr>
          <a:xfrm>
            <a:off x="467544" y="3212976"/>
            <a:ext cx="1800200" cy="122413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1114316" lon="18628362" rev="43204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 smtClean="0">
                <a:solidFill>
                  <a:srgbClr val="FF0000"/>
                </a:solidFill>
              </a:rPr>
              <a:t>Glucoforina</a:t>
            </a:r>
            <a:r>
              <a:rPr lang="es-ES" dirty="0" smtClean="0">
                <a:solidFill>
                  <a:srgbClr val="FF0000"/>
                </a:solidFill>
              </a:rPr>
              <a:t>, </a:t>
            </a:r>
            <a:r>
              <a:rPr lang="es-ES" dirty="0" err="1" smtClean="0">
                <a:solidFill>
                  <a:srgbClr val="FF0000"/>
                </a:solidFill>
              </a:rPr>
              <a:t>Espectrina</a:t>
            </a:r>
            <a:r>
              <a:rPr lang="es-ES" dirty="0" smtClean="0">
                <a:solidFill>
                  <a:srgbClr val="FF0000"/>
                </a:solidFill>
              </a:rPr>
              <a:t> y </a:t>
            </a:r>
            <a:r>
              <a:rPr lang="es-ES" dirty="0" err="1" smtClean="0">
                <a:solidFill>
                  <a:srgbClr val="FF0000"/>
                </a:solidFill>
              </a:rPr>
              <a:t>Glucocalix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9" name="8 Rectángulo">
            <a:hlinkClick r:id="rId4" action="ppaction://hlinksldjump"/>
          </p:cNvPr>
          <p:cNvSpPr/>
          <p:nvPr/>
        </p:nvSpPr>
        <p:spPr>
          <a:xfrm>
            <a:off x="4572000" y="2492896"/>
            <a:ext cx="2088232" cy="10801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ContrastingLeftFacing"/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Cerebrosido y Gangliosido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0" name="9 Rectángulo">
            <a:hlinkClick r:id="rId4" action="ppaction://hlinksldjump"/>
          </p:cNvPr>
          <p:cNvSpPr/>
          <p:nvPr/>
        </p:nvSpPr>
        <p:spPr>
          <a:xfrm>
            <a:off x="6732240" y="3284984"/>
            <a:ext cx="2088232" cy="115212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4500000">
              <a:rot lat="1137596" lon="2618171" rev="21052866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dirty="0" smtClean="0">
                <a:solidFill>
                  <a:srgbClr val="FF0000"/>
                </a:solidFill>
              </a:rPr>
              <a:t>d-</a:t>
            </a:r>
            <a:r>
              <a:rPr lang="es-VE" dirty="0" err="1" smtClean="0">
                <a:solidFill>
                  <a:srgbClr val="FF0000"/>
                </a:solidFill>
              </a:rPr>
              <a:t>Cadherina</a:t>
            </a:r>
            <a:r>
              <a:rPr lang="es-VE" dirty="0" smtClean="0">
                <a:solidFill>
                  <a:srgbClr val="FF0000"/>
                </a:solidFill>
              </a:rPr>
              <a:t>, </a:t>
            </a:r>
          </a:p>
          <a:p>
            <a:pPr algn="ctr"/>
            <a:r>
              <a:rPr lang="es-VE" dirty="0" smtClean="0">
                <a:solidFill>
                  <a:srgbClr val="FF0000"/>
                </a:solidFill>
              </a:rPr>
              <a:t>r-</a:t>
            </a:r>
            <a:r>
              <a:rPr lang="es-VE" dirty="0" err="1" smtClean="0">
                <a:solidFill>
                  <a:srgbClr val="FF0000"/>
                </a:solidFill>
              </a:rPr>
              <a:t>Cadherina</a:t>
            </a:r>
            <a:r>
              <a:rPr lang="es-ES" dirty="0" smtClean="0">
                <a:solidFill>
                  <a:srgbClr val="FF0000"/>
                </a:solidFill>
              </a:rPr>
              <a:t> y</a:t>
            </a:r>
            <a:r>
              <a:rPr lang="es-VE" dirty="0" smtClean="0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es-VE" dirty="0" smtClean="0">
                <a:solidFill>
                  <a:srgbClr val="FF0000"/>
                </a:solidFill>
              </a:rPr>
              <a:t>m-</a:t>
            </a:r>
            <a:r>
              <a:rPr lang="es-VE" dirty="0" err="1" smtClean="0">
                <a:solidFill>
                  <a:srgbClr val="FF0000"/>
                </a:solidFill>
              </a:rPr>
              <a:t>Cadherina</a:t>
            </a:r>
            <a:endParaRPr lang="es-ES" dirty="0" smtClean="0">
              <a:solidFill>
                <a:srgbClr val="FF0000"/>
              </a:solidFill>
            </a:endParaRPr>
          </a:p>
        </p:txBody>
      </p:sp>
      <p:sp>
        <p:nvSpPr>
          <p:cNvPr id="11" name="10 Elipse"/>
          <p:cNvSpPr/>
          <p:nvPr/>
        </p:nvSpPr>
        <p:spPr>
          <a:xfrm>
            <a:off x="1763688" y="-2060848"/>
            <a:ext cx="5544616" cy="2060848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¿Los tipos de Cadherinas son?</a:t>
            </a:r>
            <a:endParaRPr lang="es-ES" dirty="0"/>
          </a:p>
        </p:txBody>
      </p:sp>
      <p:sp>
        <p:nvSpPr>
          <p:cNvPr id="13" name="12 Elipse"/>
          <p:cNvSpPr/>
          <p:nvPr/>
        </p:nvSpPr>
        <p:spPr>
          <a:xfrm>
            <a:off x="7524328" y="1196752"/>
            <a:ext cx="936104" cy="108012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4</a:t>
            </a:r>
          </a:p>
          <a:p>
            <a:pPr algn="ctr"/>
            <a:r>
              <a:rPr lang="es-ES" sz="1100" dirty="0" smtClean="0"/>
              <a:t>con</a:t>
            </a:r>
          </a:p>
          <a:p>
            <a:pPr algn="ctr"/>
            <a:r>
              <a:rPr lang="es-ES" sz="1100" dirty="0" smtClean="0"/>
              <a:t>40.000</a:t>
            </a:r>
          </a:p>
          <a:p>
            <a:pPr algn="ctr"/>
            <a:r>
              <a:rPr lang="es-ES" sz="1100" dirty="0" smtClean="0"/>
              <a:t>Bs</a:t>
            </a:r>
            <a:endParaRPr lang="es-ES" sz="1100" dirty="0"/>
          </a:p>
        </p:txBody>
      </p:sp>
      <p:sp>
        <p:nvSpPr>
          <p:cNvPr id="14" name="13 Elipse"/>
          <p:cNvSpPr/>
          <p:nvPr/>
        </p:nvSpPr>
        <p:spPr>
          <a:xfrm>
            <a:off x="611560" y="1124744"/>
            <a:ext cx="1008112" cy="1152128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4 </a:t>
            </a:r>
            <a:r>
              <a:rPr lang="es-ES" sz="900" dirty="0" smtClean="0"/>
              <a:t>OPCIONES</a:t>
            </a:r>
            <a:endParaRPr lang="es-ES" sz="900" dirty="0"/>
          </a:p>
        </p:txBody>
      </p:sp>
      <p:pic>
        <p:nvPicPr>
          <p:cNvPr id="17" name="Música preguntas 11 - 14 (Quien Quiere ser millonario) (mp3cut.net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8839200" y="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0809" fill="hold"/>
                                        <p:tgtEl>
                                          <p:spTgt spid="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5.55556E-6 L -5.55556E-7 0.28333 " pathEditMode="relative" ptsTypes="AA"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6516216" y="4941168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4644008" y="4149080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3 Rectángulo"/>
          <p:cNvSpPr/>
          <p:nvPr/>
        </p:nvSpPr>
        <p:spPr>
          <a:xfrm>
            <a:off x="2699792" y="4077072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Rectángulo"/>
          <p:cNvSpPr/>
          <p:nvPr/>
        </p:nvSpPr>
        <p:spPr>
          <a:xfrm>
            <a:off x="899592" y="4869160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Elipse"/>
          <p:cNvSpPr/>
          <p:nvPr/>
        </p:nvSpPr>
        <p:spPr>
          <a:xfrm>
            <a:off x="7524328" y="1196752"/>
            <a:ext cx="936104" cy="108012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5</a:t>
            </a:r>
          </a:p>
          <a:p>
            <a:pPr algn="ctr"/>
            <a:r>
              <a:rPr lang="es-ES" sz="1100" dirty="0" smtClean="0"/>
              <a:t>con</a:t>
            </a:r>
          </a:p>
          <a:p>
            <a:pPr algn="ctr"/>
            <a:r>
              <a:rPr lang="es-ES" sz="1100" dirty="0" smtClean="0"/>
              <a:t>50.000</a:t>
            </a:r>
          </a:p>
          <a:p>
            <a:pPr algn="ctr"/>
            <a:r>
              <a:rPr lang="es-ES" sz="1100" dirty="0" smtClean="0"/>
              <a:t>Bs</a:t>
            </a:r>
            <a:endParaRPr lang="es-ES" sz="1100" dirty="0"/>
          </a:p>
        </p:txBody>
      </p:sp>
      <p:sp>
        <p:nvSpPr>
          <p:cNvPr id="14" name="13 Elipse"/>
          <p:cNvSpPr/>
          <p:nvPr/>
        </p:nvSpPr>
        <p:spPr>
          <a:xfrm>
            <a:off x="611560" y="1124744"/>
            <a:ext cx="1008112" cy="1152128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4 </a:t>
            </a:r>
            <a:r>
              <a:rPr lang="es-ES" sz="900" dirty="0" smtClean="0"/>
              <a:t>OPCIONES</a:t>
            </a:r>
            <a:endParaRPr lang="es-ES" sz="900" dirty="0"/>
          </a:p>
        </p:txBody>
      </p:sp>
      <p:sp>
        <p:nvSpPr>
          <p:cNvPr id="16" name="15 Rectángulo">
            <a:hlinkClick r:id="" action="ppaction://hlinkshowjump?jump=nextslide"/>
          </p:cNvPr>
          <p:cNvSpPr/>
          <p:nvPr/>
        </p:nvSpPr>
        <p:spPr>
          <a:xfrm>
            <a:off x="2627784" y="2420888"/>
            <a:ext cx="1800200" cy="10801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dirty="0" smtClean="0">
                <a:solidFill>
                  <a:srgbClr val="FF0000"/>
                </a:solidFill>
              </a:rPr>
              <a:t>e-</a:t>
            </a:r>
            <a:r>
              <a:rPr lang="es-VE" dirty="0" err="1" smtClean="0">
                <a:solidFill>
                  <a:srgbClr val="FF0000"/>
                </a:solidFill>
              </a:rPr>
              <a:t>Cadherina</a:t>
            </a:r>
            <a:r>
              <a:rPr lang="es-VE" dirty="0" smtClean="0">
                <a:solidFill>
                  <a:srgbClr val="FF0000"/>
                </a:solidFill>
              </a:rPr>
              <a:t>, </a:t>
            </a:r>
          </a:p>
          <a:p>
            <a:pPr algn="ctr"/>
            <a:r>
              <a:rPr lang="es-VE" dirty="0" smtClean="0">
                <a:solidFill>
                  <a:srgbClr val="FF0000"/>
                </a:solidFill>
              </a:rPr>
              <a:t>p-</a:t>
            </a:r>
            <a:r>
              <a:rPr lang="es-VE" dirty="0" err="1" smtClean="0">
                <a:solidFill>
                  <a:srgbClr val="FF0000"/>
                </a:solidFill>
              </a:rPr>
              <a:t>Cadherina</a:t>
            </a:r>
            <a:r>
              <a:rPr lang="es-ES" dirty="0" smtClean="0">
                <a:solidFill>
                  <a:srgbClr val="FF0000"/>
                </a:solidFill>
              </a:rPr>
              <a:t> y</a:t>
            </a:r>
            <a:r>
              <a:rPr lang="es-VE" dirty="0" smtClean="0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es-VE" dirty="0" smtClean="0">
                <a:solidFill>
                  <a:srgbClr val="FF0000"/>
                </a:solidFill>
              </a:rPr>
              <a:t>n-</a:t>
            </a:r>
            <a:r>
              <a:rPr lang="es-VE" dirty="0" err="1" smtClean="0">
                <a:solidFill>
                  <a:srgbClr val="FF0000"/>
                </a:solidFill>
              </a:rPr>
              <a:t>Cadherina</a:t>
            </a:r>
            <a:endParaRPr lang="es-ES" dirty="0" smtClean="0">
              <a:solidFill>
                <a:srgbClr val="FF0000"/>
              </a:solidFill>
            </a:endParaRPr>
          </a:p>
        </p:txBody>
      </p:sp>
      <p:sp>
        <p:nvSpPr>
          <p:cNvPr id="17" name="16 Rectángulo">
            <a:hlinkClick r:id="rId4" action="ppaction://hlinksldjump"/>
          </p:cNvPr>
          <p:cNvSpPr/>
          <p:nvPr/>
        </p:nvSpPr>
        <p:spPr>
          <a:xfrm>
            <a:off x="467544" y="3212976"/>
            <a:ext cx="1800200" cy="122413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1114316" lon="18628362" rev="43204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 smtClean="0">
                <a:solidFill>
                  <a:srgbClr val="FF0000"/>
                </a:solidFill>
              </a:rPr>
              <a:t>Glucoforina</a:t>
            </a:r>
            <a:r>
              <a:rPr lang="es-ES" dirty="0" smtClean="0">
                <a:solidFill>
                  <a:srgbClr val="FF0000"/>
                </a:solidFill>
              </a:rPr>
              <a:t>, </a:t>
            </a:r>
            <a:r>
              <a:rPr lang="es-ES" dirty="0" err="1" smtClean="0">
                <a:solidFill>
                  <a:srgbClr val="FF0000"/>
                </a:solidFill>
              </a:rPr>
              <a:t>Espectrina</a:t>
            </a:r>
            <a:r>
              <a:rPr lang="es-ES" dirty="0" smtClean="0">
                <a:solidFill>
                  <a:srgbClr val="FF0000"/>
                </a:solidFill>
              </a:rPr>
              <a:t> y </a:t>
            </a:r>
            <a:r>
              <a:rPr lang="es-ES" dirty="0" err="1" smtClean="0">
                <a:solidFill>
                  <a:srgbClr val="FF0000"/>
                </a:solidFill>
              </a:rPr>
              <a:t>Glucocalix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8" name="17 Rectángulo">
            <a:hlinkClick r:id="rId4" action="ppaction://hlinksldjump"/>
          </p:cNvPr>
          <p:cNvSpPr/>
          <p:nvPr/>
        </p:nvSpPr>
        <p:spPr>
          <a:xfrm>
            <a:off x="4572000" y="2492896"/>
            <a:ext cx="2088232" cy="10801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ContrastingLeftFacing"/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Cerebrosido y Gangliosido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9" name="18 Rectángulo">
            <a:hlinkClick r:id="rId4" action="ppaction://hlinksldjump"/>
          </p:cNvPr>
          <p:cNvSpPr/>
          <p:nvPr/>
        </p:nvSpPr>
        <p:spPr>
          <a:xfrm>
            <a:off x="6732240" y="3284984"/>
            <a:ext cx="2088232" cy="115212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4500000">
              <a:rot lat="1137596" lon="2618171" rev="21052866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dirty="0" smtClean="0">
                <a:solidFill>
                  <a:srgbClr val="FF0000"/>
                </a:solidFill>
              </a:rPr>
              <a:t>d-</a:t>
            </a:r>
            <a:r>
              <a:rPr lang="es-VE" dirty="0" err="1" smtClean="0">
                <a:solidFill>
                  <a:srgbClr val="FF0000"/>
                </a:solidFill>
              </a:rPr>
              <a:t>Cadherina</a:t>
            </a:r>
            <a:r>
              <a:rPr lang="es-VE" dirty="0" smtClean="0">
                <a:solidFill>
                  <a:srgbClr val="FF0000"/>
                </a:solidFill>
              </a:rPr>
              <a:t>, </a:t>
            </a:r>
          </a:p>
          <a:p>
            <a:pPr algn="ctr"/>
            <a:r>
              <a:rPr lang="es-VE" dirty="0" smtClean="0">
                <a:solidFill>
                  <a:srgbClr val="FF0000"/>
                </a:solidFill>
              </a:rPr>
              <a:t>r-</a:t>
            </a:r>
            <a:r>
              <a:rPr lang="es-VE" dirty="0" err="1" smtClean="0">
                <a:solidFill>
                  <a:srgbClr val="FF0000"/>
                </a:solidFill>
              </a:rPr>
              <a:t>Cadherina</a:t>
            </a:r>
            <a:r>
              <a:rPr lang="es-ES" dirty="0" smtClean="0">
                <a:solidFill>
                  <a:srgbClr val="FF0000"/>
                </a:solidFill>
              </a:rPr>
              <a:t> y</a:t>
            </a:r>
            <a:r>
              <a:rPr lang="es-VE" dirty="0" smtClean="0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es-VE" dirty="0" smtClean="0">
                <a:solidFill>
                  <a:srgbClr val="FF0000"/>
                </a:solidFill>
              </a:rPr>
              <a:t>m-</a:t>
            </a:r>
            <a:r>
              <a:rPr lang="es-VE" dirty="0" err="1" smtClean="0">
                <a:solidFill>
                  <a:srgbClr val="FF0000"/>
                </a:solidFill>
              </a:rPr>
              <a:t>Cadherina</a:t>
            </a:r>
            <a:endParaRPr lang="es-ES" dirty="0" smtClean="0">
              <a:solidFill>
                <a:srgbClr val="FF0000"/>
              </a:solidFill>
            </a:endParaRPr>
          </a:p>
        </p:txBody>
      </p:sp>
      <p:sp>
        <p:nvSpPr>
          <p:cNvPr id="11" name="10 Elipse"/>
          <p:cNvSpPr/>
          <p:nvPr/>
        </p:nvSpPr>
        <p:spPr>
          <a:xfrm>
            <a:off x="1763688" y="3212976"/>
            <a:ext cx="5544616" cy="206084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CORRECTO; GANAS 10.000 Bs</a:t>
            </a:r>
            <a:endParaRPr lang="es-ES" dirty="0"/>
          </a:p>
        </p:txBody>
      </p:sp>
      <p:sp>
        <p:nvSpPr>
          <p:cNvPr id="15" name="14 Flecha derecha">
            <a:hlinkClick r:id="rId5" action="ppaction://hlinksldjump"/>
          </p:cNvPr>
          <p:cNvSpPr/>
          <p:nvPr/>
        </p:nvSpPr>
        <p:spPr>
          <a:xfrm>
            <a:off x="3995936" y="4581128"/>
            <a:ext cx="1368152" cy="648072"/>
          </a:xfrm>
          <a:prstGeom prst="rightArrow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SEGUIR</a:t>
            </a:r>
            <a:endParaRPr lang="es-ES" dirty="0"/>
          </a:p>
        </p:txBody>
      </p:sp>
      <p:pic>
        <p:nvPicPr>
          <p:cNvPr id="20" name="Theme- Quien Quiere Ser Millonario (respuesta correcta) (mp3cut.net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6" cstate="print"/>
          <a:stretch>
            <a:fillRect/>
          </a:stretch>
        </p:blipFill>
        <p:spPr>
          <a:xfrm>
            <a:off x="8839200" y="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07" fill="hold"/>
                                        <p:tgtEl>
                                          <p:spTgt spid="2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6516216" y="4941168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4644008" y="4149080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3 Rectángulo"/>
          <p:cNvSpPr/>
          <p:nvPr/>
        </p:nvSpPr>
        <p:spPr>
          <a:xfrm>
            <a:off x="2699792" y="4077072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Rectángulo"/>
          <p:cNvSpPr/>
          <p:nvPr/>
        </p:nvSpPr>
        <p:spPr>
          <a:xfrm>
            <a:off x="899592" y="4869160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Elipse"/>
          <p:cNvSpPr/>
          <p:nvPr/>
        </p:nvSpPr>
        <p:spPr>
          <a:xfrm>
            <a:off x="7524328" y="1196752"/>
            <a:ext cx="936104" cy="108012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4</a:t>
            </a:r>
          </a:p>
          <a:p>
            <a:pPr algn="ctr"/>
            <a:r>
              <a:rPr lang="es-ES" sz="1100" dirty="0" smtClean="0"/>
              <a:t>con</a:t>
            </a:r>
          </a:p>
          <a:p>
            <a:pPr algn="ctr"/>
            <a:r>
              <a:rPr lang="es-ES" sz="1100" dirty="0" smtClean="0"/>
              <a:t>0</a:t>
            </a:r>
          </a:p>
          <a:p>
            <a:pPr algn="ctr"/>
            <a:r>
              <a:rPr lang="es-ES" sz="1100" dirty="0" smtClean="0"/>
              <a:t>Bs</a:t>
            </a:r>
            <a:endParaRPr lang="es-ES" sz="1100" dirty="0"/>
          </a:p>
        </p:txBody>
      </p:sp>
      <p:sp>
        <p:nvSpPr>
          <p:cNvPr id="14" name="13 Elipse"/>
          <p:cNvSpPr/>
          <p:nvPr/>
        </p:nvSpPr>
        <p:spPr>
          <a:xfrm>
            <a:off x="611560" y="1124744"/>
            <a:ext cx="1008112" cy="1152128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4 </a:t>
            </a:r>
            <a:r>
              <a:rPr lang="es-ES" sz="900" dirty="0" smtClean="0"/>
              <a:t>OPCIONES</a:t>
            </a:r>
            <a:endParaRPr lang="es-ES" sz="900" dirty="0"/>
          </a:p>
        </p:txBody>
      </p:sp>
      <p:sp>
        <p:nvSpPr>
          <p:cNvPr id="17" name="16 Elipse"/>
          <p:cNvSpPr/>
          <p:nvPr/>
        </p:nvSpPr>
        <p:spPr>
          <a:xfrm>
            <a:off x="1763688" y="-2060848"/>
            <a:ext cx="5544616" cy="2060848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INCORRECTO</a:t>
            </a:r>
            <a:endParaRPr lang="es-ES" dirty="0"/>
          </a:p>
        </p:txBody>
      </p:sp>
      <p:sp>
        <p:nvSpPr>
          <p:cNvPr id="18" name="17 Rectángulo">
            <a:hlinkClick r:id="" action="ppaction://hlinkshowjump?jump=nextslide"/>
          </p:cNvPr>
          <p:cNvSpPr/>
          <p:nvPr/>
        </p:nvSpPr>
        <p:spPr>
          <a:xfrm>
            <a:off x="2627784" y="2420888"/>
            <a:ext cx="1800200" cy="10801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dirty="0" smtClean="0">
                <a:solidFill>
                  <a:srgbClr val="FF0000"/>
                </a:solidFill>
              </a:rPr>
              <a:t>e-</a:t>
            </a:r>
            <a:r>
              <a:rPr lang="es-VE" dirty="0" err="1" smtClean="0">
                <a:solidFill>
                  <a:srgbClr val="FF0000"/>
                </a:solidFill>
              </a:rPr>
              <a:t>Cadherina</a:t>
            </a:r>
            <a:r>
              <a:rPr lang="es-VE" dirty="0" smtClean="0">
                <a:solidFill>
                  <a:srgbClr val="FF0000"/>
                </a:solidFill>
              </a:rPr>
              <a:t>, </a:t>
            </a:r>
          </a:p>
          <a:p>
            <a:pPr algn="ctr"/>
            <a:r>
              <a:rPr lang="es-VE" dirty="0" smtClean="0">
                <a:solidFill>
                  <a:srgbClr val="FF0000"/>
                </a:solidFill>
              </a:rPr>
              <a:t>p-</a:t>
            </a:r>
            <a:r>
              <a:rPr lang="es-VE" dirty="0" err="1" smtClean="0">
                <a:solidFill>
                  <a:srgbClr val="FF0000"/>
                </a:solidFill>
              </a:rPr>
              <a:t>Cadherina</a:t>
            </a:r>
            <a:r>
              <a:rPr lang="es-ES" dirty="0" smtClean="0">
                <a:solidFill>
                  <a:srgbClr val="FF0000"/>
                </a:solidFill>
              </a:rPr>
              <a:t> y</a:t>
            </a:r>
            <a:r>
              <a:rPr lang="es-VE" dirty="0" smtClean="0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es-VE" dirty="0" smtClean="0">
                <a:solidFill>
                  <a:srgbClr val="FF0000"/>
                </a:solidFill>
              </a:rPr>
              <a:t>n-</a:t>
            </a:r>
            <a:r>
              <a:rPr lang="es-VE" dirty="0" err="1" smtClean="0">
                <a:solidFill>
                  <a:srgbClr val="FF0000"/>
                </a:solidFill>
              </a:rPr>
              <a:t>Cadherina</a:t>
            </a:r>
            <a:endParaRPr lang="es-ES" dirty="0" smtClean="0">
              <a:solidFill>
                <a:srgbClr val="FF0000"/>
              </a:solidFill>
            </a:endParaRPr>
          </a:p>
        </p:txBody>
      </p:sp>
      <p:sp>
        <p:nvSpPr>
          <p:cNvPr id="19" name="18 Rectángulo">
            <a:hlinkClick r:id="rId4" action="ppaction://hlinksldjump"/>
          </p:cNvPr>
          <p:cNvSpPr/>
          <p:nvPr/>
        </p:nvSpPr>
        <p:spPr>
          <a:xfrm>
            <a:off x="467544" y="3212976"/>
            <a:ext cx="1800200" cy="122413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1114316" lon="18628362" rev="43204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 smtClean="0">
                <a:solidFill>
                  <a:srgbClr val="FF0000"/>
                </a:solidFill>
              </a:rPr>
              <a:t>Glucoforina</a:t>
            </a:r>
            <a:r>
              <a:rPr lang="es-ES" dirty="0" smtClean="0">
                <a:solidFill>
                  <a:srgbClr val="FF0000"/>
                </a:solidFill>
              </a:rPr>
              <a:t>, </a:t>
            </a:r>
            <a:r>
              <a:rPr lang="es-ES" dirty="0" err="1" smtClean="0">
                <a:solidFill>
                  <a:srgbClr val="FF0000"/>
                </a:solidFill>
              </a:rPr>
              <a:t>Espectrina</a:t>
            </a:r>
            <a:r>
              <a:rPr lang="es-ES" dirty="0" smtClean="0">
                <a:solidFill>
                  <a:srgbClr val="FF0000"/>
                </a:solidFill>
              </a:rPr>
              <a:t> y </a:t>
            </a:r>
            <a:r>
              <a:rPr lang="es-ES" dirty="0" err="1" smtClean="0">
                <a:solidFill>
                  <a:srgbClr val="FF0000"/>
                </a:solidFill>
              </a:rPr>
              <a:t>Glucocalix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20" name="19 Rectángulo">
            <a:hlinkClick r:id="rId4" action="ppaction://hlinksldjump"/>
          </p:cNvPr>
          <p:cNvSpPr/>
          <p:nvPr/>
        </p:nvSpPr>
        <p:spPr>
          <a:xfrm>
            <a:off x="4572000" y="2492896"/>
            <a:ext cx="2088232" cy="10801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ContrastingLeftFacing"/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Cerebrosido y Gangliosido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21" name="20 Rectángulo">
            <a:hlinkClick r:id="rId4" action="ppaction://hlinksldjump"/>
          </p:cNvPr>
          <p:cNvSpPr/>
          <p:nvPr/>
        </p:nvSpPr>
        <p:spPr>
          <a:xfrm>
            <a:off x="6732240" y="3284984"/>
            <a:ext cx="2088232" cy="115212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4500000">
              <a:rot lat="1137596" lon="2618171" rev="21052866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dirty="0" smtClean="0">
                <a:solidFill>
                  <a:srgbClr val="FF0000"/>
                </a:solidFill>
              </a:rPr>
              <a:t>d-</a:t>
            </a:r>
            <a:r>
              <a:rPr lang="es-VE" dirty="0" err="1" smtClean="0">
                <a:solidFill>
                  <a:srgbClr val="FF0000"/>
                </a:solidFill>
              </a:rPr>
              <a:t>Cadherina</a:t>
            </a:r>
            <a:r>
              <a:rPr lang="es-VE" dirty="0" smtClean="0">
                <a:solidFill>
                  <a:srgbClr val="FF0000"/>
                </a:solidFill>
              </a:rPr>
              <a:t>, </a:t>
            </a:r>
          </a:p>
          <a:p>
            <a:pPr algn="ctr"/>
            <a:r>
              <a:rPr lang="es-VE" dirty="0" smtClean="0">
                <a:solidFill>
                  <a:srgbClr val="FF0000"/>
                </a:solidFill>
              </a:rPr>
              <a:t>r-</a:t>
            </a:r>
            <a:r>
              <a:rPr lang="es-VE" dirty="0" err="1" smtClean="0">
                <a:solidFill>
                  <a:srgbClr val="FF0000"/>
                </a:solidFill>
              </a:rPr>
              <a:t>Cadherina</a:t>
            </a:r>
            <a:r>
              <a:rPr lang="es-ES" dirty="0" smtClean="0">
                <a:solidFill>
                  <a:srgbClr val="FF0000"/>
                </a:solidFill>
              </a:rPr>
              <a:t> y</a:t>
            </a:r>
            <a:r>
              <a:rPr lang="es-VE" dirty="0" smtClean="0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es-VE" dirty="0" smtClean="0">
                <a:solidFill>
                  <a:srgbClr val="FF0000"/>
                </a:solidFill>
              </a:rPr>
              <a:t>m-</a:t>
            </a:r>
            <a:r>
              <a:rPr lang="es-VE" dirty="0" err="1" smtClean="0">
                <a:solidFill>
                  <a:srgbClr val="FF0000"/>
                </a:solidFill>
              </a:rPr>
              <a:t>Cadherina</a:t>
            </a:r>
            <a:endParaRPr lang="es-ES" dirty="0" smtClean="0">
              <a:solidFill>
                <a:srgbClr val="FF0000"/>
              </a:solidFill>
            </a:endParaRPr>
          </a:p>
        </p:txBody>
      </p:sp>
      <p:sp>
        <p:nvSpPr>
          <p:cNvPr id="11" name="10 Elipse"/>
          <p:cNvSpPr/>
          <p:nvPr/>
        </p:nvSpPr>
        <p:spPr>
          <a:xfrm>
            <a:off x="1763688" y="3212976"/>
            <a:ext cx="5544616" cy="206084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PIERDES TUS 40.000 Bs</a:t>
            </a:r>
          </a:p>
          <a:p>
            <a:pPr algn="ctr"/>
            <a:endParaRPr lang="es-ES" dirty="0"/>
          </a:p>
        </p:txBody>
      </p:sp>
      <p:sp>
        <p:nvSpPr>
          <p:cNvPr id="15" name="14 Elipse">
            <a:hlinkClick r:id="" action="ppaction://hlinkshowjump?jump=endshow"/>
          </p:cNvPr>
          <p:cNvSpPr/>
          <p:nvPr/>
        </p:nvSpPr>
        <p:spPr>
          <a:xfrm>
            <a:off x="3347864" y="4437112"/>
            <a:ext cx="1152128" cy="792088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SALIR</a:t>
            </a:r>
            <a:endParaRPr lang="es-ES" dirty="0"/>
          </a:p>
        </p:txBody>
      </p:sp>
      <p:sp>
        <p:nvSpPr>
          <p:cNvPr id="16" name="15 Elipse">
            <a:hlinkClick r:id="" action="ppaction://hlinkshowjump?jump=firstslide"/>
          </p:cNvPr>
          <p:cNvSpPr/>
          <p:nvPr/>
        </p:nvSpPr>
        <p:spPr>
          <a:xfrm>
            <a:off x="4572000" y="4437112"/>
            <a:ext cx="1296144" cy="792088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VOLVER</a:t>
            </a:r>
            <a:endParaRPr lang="es-ES" dirty="0"/>
          </a:p>
        </p:txBody>
      </p:sp>
      <p:pic>
        <p:nvPicPr>
          <p:cNvPr id="22" name="Theme- Quien Quiere Ser Millonario (respuesta incorrecta) (mp3cut.net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8839200" y="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5.55556E-6 L -5.55556E-7 0.28333 " pathEditMode="relative" ptsTypes="AA">
                                      <p:cBhvr>
                                        <p:cTn id="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4097" fill="hold"/>
                                        <p:tgtEl>
                                          <p:spTgt spid="2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2"/>
                </p:tgtEl>
              </p:cMediaNode>
            </p:audio>
          </p:childTnLst>
        </p:cTn>
      </p:par>
    </p:tnLst>
    <p:bldLst>
      <p:bldP spid="1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6516216" y="4941168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4644008" y="4149080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3 Rectángulo"/>
          <p:cNvSpPr/>
          <p:nvPr/>
        </p:nvSpPr>
        <p:spPr>
          <a:xfrm>
            <a:off x="2699792" y="4077072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Rectángulo"/>
          <p:cNvSpPr/>
          <p:nvPr/>
        </p:nvSpPr>
        <p:spPr>
          <a:xfrm>
            <a:off x="899592" y="4869160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Rectángulo">
            <a:hlinkClick r:id="" action="ppaction://hlinkshowjump?jump=nextslide"/>
          </p:cNvPr>
          <p:cNvSpPr/>
          <p:nvPr/>
        </p:nvSpPr>
        <p:spPr>
          <a:xfrm>
            <a:off x="2555776" y="2420888"/>
            <a:ext cx="1944216" cy="10801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b="1" dirty="0" smtClean="0">
                <a:solidFill>
                  <a:srgbClr val="FF0000"/>
                </a:solidFill>
              </a:rPr>
              <a:t>Zona de oclusión</a:t>
            </a:r>
          </a:p>
          <a:p>
            <a:pPr algn="ctr"/>
            <a:r>
              <a:rPr lang="es-VE" b="1" dirty="0" err="1" smtClean="0">
                <a:solidFill>
                  <a:srgbClr val="FF0000"/>
                </a:solidFill>
              </a:rPr>
              <a:t>Desmosoma</a:t>
            </a:r>
            <a:r>
              <a:rPr lang="es-VE" b="1" dirty="0" smtClean="0">
                <a:solidFill>
                  <a:srgbClr val="FF0000"/>
                </a:solidFill>
              </a:rPr>
              <a:t> </a:t>
            </a:r>
          </a:p>
          <a:p>
            <a:pPr algn="ctr"/>
            <a:r>
              <a:rPr lang="es-VE" b="1" dirty="0" err="1" smtClean="0">
                <a:solidFill>
                  <a:srgbClr val="FF0000"/>
                </a:solidFill>
              </a:rPr>
              <a:t>Hemidesmosoma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8" name="7 Rectángulo">
            <a:hlinkClick r:id="rId4" action="ppaction://hlinksldjump"/>
          </p:cNvPr>
          <p:cNvSpPr/>
          <p:nvPr/>
        </p:nvSpPr>
        <p:spPr>
          <a:xfrm>
            <a:off x="467544" y="3356992"/>
            <a:ext cx="1800200" cy="122413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1114316" lon="18628362" rev="43204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Cadherinas,</a:t>
            </a:r>
          </a:p>
          <a:p>
            <a:pPr algn="ctr"/>
            <a:r>
              <a:rPr lang="es-ES" dirty="0" smtClean="0">
                <a:solidFill>
                  <a:srgbClr val="FF0000"/>
                </a:solidFill>
              </a:rPr>
              <a:t>Selectinas e</a:t>
            </a:r>
          </a:p>
          <a:p>
            <a:pPr algn="ctr"/>
            <a:r>
              <a:rPr lang="es-ES" dirty="0" smtClean="0">
                <a:solidFill>
                  <a:srgbClr val="FF0000"/>
                </a:solidFill>
              </a:rPr>
              <a:t>Integrinas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9" name="8 Rectángulo">
            <a:hlinkClick r:id="rId4" action="ppaction://hlinksldjump"/>
          </p:cNvPr>
          <p:cNvSpPr/>
          <p:nvPr/>
        </p:nvSpPr>
        <p:spPr>
          <a:xfrm>
            <a:off x="4572000" y="2492896"/>
            <a:ext cx="2088232" cy="10801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ContrastingLeftFacing"/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Fibronectina,</a:t>
            </a:r>
          </a:p>
          <a:p>
            <a:pPr algn="ctr"/>
            <a:r>
              <a:rPr lang="es-ES" dirty="0" err="1" smtClean="0">
                <a:solidFill>
                  <a:srgbClr val="FF0000"/>
                </a:solidFill>
              </a:rPr>
              <a:t>Glucocalix</a:t>
            </a:r>
            <a:r>
              <a:rPr lang="es-ES" dirty="0" smtClean="0">
                <a:solidFill>
                  <a:srgbClr val="FF0000"/>
                </a:solidFill>
              </a:rPr>
              <a:t> y</a:t>
            </a:r>
          </a:p>
          <a:p>
            <a:pPr algn="ctr"/>
            <a:r>
              <a:rPr lang="es-ES" dirty="0" err="1" smtClean="0">
                <a:solidFill>
                  <a:srgbClr val="FF0000"/>
                </a:solidFill>
              </a:rPr>
              <a:t>Espectrina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0" name="9 Rectángulo">
            <a:hlinkClick r:id="rId5" action="ppaction://hlinksldjump"/>
          </p:cNvPr>
          <p:cNvSpPr/>
          <p:nvPr/>
        </p:nvSpPr>
        <p:spPr>
          <a:xfrm>
            <a:off x="6732240" y="3356992"/>
            <a:ext cx="2088232" cy="115212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4500000">
              <a:rot lat="1137596" lon="2618171" rev="21052866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Fosfatidilserina, Fosfatidilcolina y </a:t>
            </a:r>
            <a:r>
              <a:rPr lang="es-ES" dirty="0" err="1" smtClean="0">
                <a:solidFill>
                  <a:srgbClr val="FF0000"/>
                </a:solidFill>
              </a:rPr>
              <a:t>fosfogliceridos</a:t>
            </a:r>
            <a:endParaRPr lang="es-ES" dirty="0" smtClean="0">
              <a:solidFill>
                <a:srgbClr val="FF0000"/>
              </a:solidFill>
            </a:endParaRPr>
          </a:p>
        </p:txBody>
      </p:sp>
      <p:sp>
        <p:nvSpPr>
          <p:cNvPr id="11" name="10 Elipse"/>
          <p:cNvSpPr/>
          <p:nvPr/>
        </p:nvSpPr>
        <p:spPr>
          <a:xfrm>
            <a:off x="1763688" y="-2060848"/>
            <a:ext cx="5544616" cy="2060848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¿Algunos de los tipos de uniones celulares son?</a:t>
            </a:r>
            <a:endParaRPr lang="es-ES" dirty="0"/>
          </a:p>
        </p:txBody>
      </p:sp>
      <p:sp>
        <p:nvSpPr>
          <p:cNvPr id="13" name="12 Elipse"/>
          <p:cNvSpPr/>
          <p:nvPr/>
        </p:nvSpPr>
        <p:spPr>
          <a:xfrm>
            <a:off x="7524328" y="1196752"/>
            <a:ext cx="936104" cy="108012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5</a:t>
            </a:r>
          </a:p>
          <a:p>
            <a:pPr algn="ctr"/>
            <a:r>
              <a:rPr lang="es-ES" sz="1100" dirty="0" smtClean="0"/>
              <a:t>con</a:t>
            </a:r>
          </a:p>
          <a:p>
            <a:pPr algn="ctr"/>
            <a:r>
              <a:rPr lang="es-ES" sz="1100" dirty="0" smtClean="0"/>
              <a:t>50.000</a:t>
            </a:r>
          </a:p>
          <a:p>
            <a:pPr algn="ctr"/>
            <a:r>
              <a:rPr lang="es-ES" sz="1100" dirty="0" smtClean="0"/>
              <a:t>Bs</a:t>
            </a:r>
            <a:endParaRPr lang="es-ES" sz="1100" dirty="0"/>
          </a:p>
        </p:txBody>
      </p:sp>
      <p:sp>
        <p:nvSpPr>
          <p:cNvPr id="14" name="13 Elipse"/>
          <p:cNvSpPr/>
          <p:nvPr/>
        </p:nvSpPr>
        <p:spPr>
          <a:xfrm>
            <a:off x="611560" y="1124744"/>
            <a:ext cx="1008112" cy="1152128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4 </a:t>
            </a:r>
            <a:r>
              <a:rPr lang="es-ES" sz="900" dirty="0" smtClean="0"/>
              <a:t>OPCIONES</a:t>
            </a:r>
            <a:endParaRPr lang="es-ES" sz="900" dirty="0"/>
          </a:p>
        </p:txBody>
      </p:sp>
      <p:pic>
        <p:nvPicPr>
          <p:cNvPr id="17" name="Música preguntas 11 - 14 (Quien Quiere ser millonario) (mp3cut.net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6" cstate="print"/>
          <a:stretch>
            <a:fillRect/>
          </a:stretch>
        </p:blipFill>
        <p:spPr>
          <a:xfrm>
            <a:off x="8839200" y="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0809" fill="hold"/>
                                        <p:tgtEl>
                                          <p:spTgt spid="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5.55556E-6 L -5.55556E-7 0.28333 " pathEditMode="relative" ptsTypes="AA"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6516216" y="4941168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4644008" y="4149080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3 Rectángulo"/>
          <p:cNvSpPr/>
          <p:nvPr/>
        </p:nvSpPr>
        <p:spPr>
          <a:xfrm>
            <a:off x="2699792" y="4077072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Rectángulo"/>
          <p:cNvSpPr/>
          <p:nvPr/>
        </p:nvSpPr>
        <p:spPr>
          <a:xfrm>
            <a:off x="899592" y="4869160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Elipse"/>
          <p:cNvSpPr/>
          <p:nvPr/>
        </p:nvSpPr>
        <p:spPr>
          <a:xfrm>
            <a:off x="7524328" y="1196752"/>
            <a:ext cx="936104" cy="108012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6</a:t>
            </a:r>
          </a:p>
          <a:p>
            <a:pPr algn="ctr"/>
            <a:r>
              <a:rPr lang="es-ES" sz="1100" dirty="0" smtClean="0"/>
              <a:t>con</a:t>
            </a:r>
          </a:p>
          <a:p>
            <a:pPr algn="ctr"/>
            <a:r>
              <a:rPr lang="es-ES" sz="1100" dirty="0" smtClean="0"/>
              <a:t>60.000</a:t>
            </a:r>
          </a:p>
          <a:p>
            <a:pPr algn="ctr"/>
            <a:r>
              <a:rPr lang="es-ES" sz="1100" dirty="0" smtClean="0"/>
              <a:t>Bs</a:t>
            </a:r>
            <a:endParaRPr lang="es-ES" sz="1100" dirty="0"/>
          </a:p>
        </p:txBody>
      </p:sp>
      <p:sp>
        <p:nvSpPr>
          <p:cNvPr id="14" name="13 Elipse"/>
          <p:cNvSpPr/>
          <p:nvPr/>
        </p:nvSpPr>
        <p:spPr>
          <a:xfrm>
            <a:off x="611560" y="1124744"/>
            <a:ext cx="1008112" cy="1152128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4 </a:t>
            </a:r>
            <a:r>
              <a:rPr lang="es-ES" sz="900" dirty="0" smtClean="0"/>
              <a:t>OPCIONES</a:t>
            </a:r>
            <a:endParaRPr lang="es-ES" sz="900" dirty="0"/>
          </a:p>
        </p:txBody>
      </p:sp>
      <p:sp>
        <p:nvSpPr>
          <p:cNvPr id="16" name="15 Rectángulo">
            <a:hlinkClick r:id="" action="ppaction://hlinkshowjump?jump=nextslide"/>
          </p:cNvPr>
          <p:cNvSpPr/>
          <p:nvPr/>
        </p:nvSpPr>
        <p:spPr>
          <a:xfrm>
            <a:off x="2555776" y="2420888"/>
            <a:ext cx="1944216" cy="10801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b="1" dirty="0" smtClean="0">
                <a:solidFill>
                  <a:srgbClr val="FF0000"/>
                </a:solidFill>
              </a:rPr>
              <a:t>Zona de oclusión</a:t>
            </a:r>
          </a:p>
          <a:p>
            <a:pPr algn="ctr"/>
            <a:r>
              <a:rPr lang="es-VE" b="1" dirty="0" err="1" smtClean="0">
                <a:solidFill>
                  <a:srgbClr val="FF0000"/>
                </a:solidFill>
              </a:rPr>
              <a:t>Desmosoma</a:t>
            </a:r>
            <a:r>
              <a:rPr lang="es-VE" b="1" dirty="0" smtClean="0">
                <a:solidFill>
                  <a:srgbClr val="FF0000"/>
                </a:solidFill>
              </a:rPr>
              <a:t> </a:t>
            </a:r>
          </a:p>
          <a:p>
            <a:pPr algn="ctr"/>
            <a:r>
              <a:rPr lang="es-VE" b="1" dirty="0" err="1" smtClean="0">
                <a:solidFill>
                  <a:srgbClr val="FF0000"/>
                </a:solidFill>
              </a:rPr>
              <a:t>Hemidesmosoma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7" name="16 Rectángulo">
            <a:hlinkClick r:id="rId4" action="ppaction://hlinksldjump"/>
          </p:cNvPr>
          <p:cNvSpPr/>
          <p:nvPr/>
        </p:nvSpPr>
        <p:spPr>
          <a:xfrm>
            <a:off x="467544" y="3356992"/>
            <a:ext cx="1800200" cy="122413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1114316" lon="18628362" rev="43204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Cadherinas,</a:t>
            </a:r>
          </a:p>
          <a:p>
            <a:pPr algn="ctr"/>
            <a:r>
              <a:rPr lang="es-ES" dirty="0" smtClean="0">
                <a:solidFill>
                  <a:srgbClr val="FF0000"/>
                </a:solidFill>
              </a:rPr>
              <a:t>Selectinas e</a:t>
            </a:r>
          </a:p>
          <a:p>
            <a:pPr algn="ctr"/>
            <a:r>
              <a:rPr lang="es-ES" dirty="0" smtClean="0">
                <a:solidFill>
                  <a:srgbClr val="FF0000"/>
                </a:solidFill>
              </a:rPr>
              <a:t>Integrinas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8" name="17 Rectángulo">
            <a:hlinkClick r:id="rId4" action="ppaction://hlinksldjump"/>
          </p:cNvPr>
          <p:cNvSpPr/>
          <p:nvPr/>
        </p:nvSpPr>
        <p:spPr>
          <a:xfrm>
            <a:off x="4572000" y="2492896"/>
            <a:ext cx="2088232" cy="10801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ContrastingLeftFacing"/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Fibronectina,</a:t>
            </a:r>
          </a:p>
          <a:p>
            <a:pPr algn="ctr"/>
            <a:r>
              <a:rPr lang="es-ES" dirty="0" err="1" smtClean="0">
                <a:solidFill>
                  <a:srgbClr val="FF0000"/>
                </a:solidFill>
              </a:rPr>
              <a:t>Glucocalix</a:t>
            </a:r>
            <a:r>
              <a:rPr lang="es-ES" dirty="0" smtClean="0">
                <a:solidFill>
                  <a:srgbClr val="FF0000"/>
                </a:solidFill>
              </a:rPr>
              <a:t> y</a:t>
            </a:r>
          </a:p>
          <a:p>
            <a:pPr algn="ctr"/>
            <a:r>
              <a:rPr lang="es-ES" dirty="0" err="1" smtClean="0">
                <a:solidFill>
                  <a:srgbClr val="FF0000"/>
                </a:solidFill>
              </a:rPr>
              <a:t>Espectrina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9" name="18 Rectángulo">
            <a:hlinkClick r:id="rId5" action="ppaction://hlinksldjump"/>
          </p:cNvPr>
          <p:cNvSpPr/>
          <p:nvPr/>
        </p:nvSpPr>
        <p:spPr>
          <a:xfrm>
            <a:off x="6732240" y="3356992"/>
            <a:ext cx="2088232" cy="115212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4500000">
              <a:rot lat="1137596" lon="2618171" rev="21052866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Fosfatidilserina, Fosfatidilcolina y </a:t>
            </a:r>
            <a:r>
              <a:rPr lang="es-ES" dirty="0" err="1" smtClean="0">
                <a:solidFill>
                  <a:srgbClr val="FF0000"/>
                </a:solidFill>
              </a:rPr>
              <a:t>fosfogliceridos</a:t>
            </a:r>
            <a:endParaRPr lang="es-ES" dirty="0" smtClean="0">
              <a:solidFill>
                <a:srgbClr val="FF0000"/>
              </a:solidFill>
            </a:endParaRPr>
          </a:p>
        </p:txBody>
      </p:sp>
      <p:sp>
        <p:nvSpPr>
          <p:cNvPr id="11" name="10 Elipse"/>
          <p:cNvSpPr/>
          <p:nvPr/>
        </p:nvSpPr>
        <p:spPr>
          <a:xfrm>
            <a:off x="1763688" y="3212976"/>
            <a:ext cx="5544616" cy="206084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CORRECTO; GANAS 10.000 Bs</a:t>
            </a:r>
            <a:endParaRPr lang="es-ES" dirty="0"/>
          </a:p>
        </p:txBody>
      </p:sp>
      <p:sp>
        <p:nvSpPr>
          <p:cNvPr id="15" name="14 Flecha derecha">
            <a:hlinkClick r:id="rId6" action="ppaction://hlinksldjump"/>
          </p:cNvPr>
          <p:cNvSpPr/>
          <p:nvPr/>
        </p:nvSpPr>
        <p:spPr>
          <a:xfrm>
            <a:off x="3995936" y="4581128"/>
            <a:ext cx="1368152" cy="648072"/>
          </a:xfrm>
          <a:prstGeom prst="rightArrow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SEGUIR</a:t>
            </a:r>
            <a:endParaRPr lang="es-ES" dirty="0"/>
          </a:p>
        </p:txBody>
      </p:sp>
      <p:pic>
        <p:nvPicPr>
          <p:cNvPr id="20" name="Theme- Quien Quiere Ser Millonario (respuesta correcta) (mp3cut.net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7" cstate="print"/>
          <a:stretch>
            <a:fillRect/>
          </a:stretch>
        </p:blipFill>
        <p:spPr>
          <a:xfrm>
            <a:off x="8839200" y="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07" fill="hold"/>
                                        <p:tgtEl>
                                          <p:spTgt spid="2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6516216" y="4941168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4644008" y="4149080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3 Rectángulo"/>
          <p:cNvSpPr/>
          <p:nvPr/>
        </p:nvSpPr>
        <p:spPr>
          <a:xfrm>
            <a:off x="2699792" y="4077072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Rectángulo"/>
          <p:cNvSpPr/>
          <p:nvPr/>
        </p:nvSpPr>
        <p:spPr>
          <a:xfrm>
            <a:off x="899592" y="4869160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Elipse"/>
          <p:cNvSpPr/>
          <p:nvPr/>
        </p:nvSpPr>
        <p:spPr>
          <a:xfrm>
            <a:off x="7524328" y="1196752"/>
            <a:ext cx="936104" cy="108012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5</a:t>
            </a:r>
          </a:p>
          <a:p>
            <a:pPr algn="ctr"/>
            <a:r>
              <a:rPr lang="es-ES" sz="1100" dirty="0" smtClean="0"/>
              <a:t>con</a:t>
            </a:r>
          </a:p>
          <a:p>
            <a:pPr algn="ctr"/>
            <a:r>
              <a:rPr lang="es-ES" sz="1100" dirty="0" smtClean="0"/>
              <a:t>0</a:t>
            </a:r>
          </a:p>
          <a:p>
            <a:pPr algn="ctr"/>
            <a:r>
              <a:rPr lang="es-ES" sz="1100" dirty="0" smtClean="0"/>
              <a:t>Bs</a:t>
            </a:r>
            <a:endParaRPr lang="es-ES" sz="1100" dirty="0"/>
          </a:p>
        </p:txBody>
      </p:sp>
      <p:sp>
        <p:nvSpPr>
          <p:cNvPr id="14" name="13 Elipse"/>
          <p:cNvSpPr/>
          <p:nvPr/>
        </p:nvSpPr>
        <p:spPr>
          <a:xfrm>
            <a:off x="611560" y="1124744"/>
            <a:ext cx="1008112" cy="1152128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4 </a:t>
            </a:r>
            <a:r>
              <a:rPr lang="es-ES" sz="900" dirty="0" smtClean="0"/>
              <a:t>OPCIONES</a:t>
            </a:r>
            <a:endParaRPr lang="es-ES" sz="900" dirty="0"/>
          </a:p>
        </p:txBody>
      </p:sp>
      <p:sp>
        <p:nvSpPr>
          <p:cNvPr id="17" name="16 Elipse"/>
          <p:cNvSpPr/>
          <p:nvPr/>
        </p:nvSpPr>
        <p:spPr>
          <a:xfrm>
            <a:off x="1763688" y="-2060848"/>
            <a:ext cx="5544616" cy="2060848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INCORRECTO</a:t>
            </a:r>
            <a:endParaRPr lang="es-ES" dirty="0"/>
          </a:p>
        </p:txBody>
      </p:sp>
      <p:sp>
        <p:nvSpPr>
          <p:cNvPr id="18" name="17 Rectángulo">
            <a:hlinkClick r:id="" action="ppaction://hlinkshowjump?jump=nextslide"/>
          </p:cNvPr>
          <p:cNvSpPr/>
          <p:nvPr/>
        </p:nvSpPr>
        <p:spPr>
          <a:xfrm>
            <a:off x="2555776" y="2420888"/>
            <a:ext cx="1944216" cy="10801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b="1" dirty="0" smtClean="0">
                <a:solidFill>
                  <a:srgbClr val="FF0000"/>
                </a:solidFill>
              </a:rPr>
              <a:t>Zona de oclusión</a:t>
            </a:r>
          </a:p>
          <a:p>
            <a:pPr algn="ctr"/>
            <a:r>
              <a:rPr lang="es-VE" b="1" dirty="0" err="1" smtClean="0">
                <a:solidFill>
                  <a:srgbClr val="FF0000"/>
                </a:solidFill>
              </a:rPr>
              <a:t>Desmosoma</a:t>
            </a:r>
            <a:r>
              <a:rPr lang="es-VE" b="1" dirty="0" smtClean="0">
                <a:solidFill>
                  <a:srgbClr val="FF0000"/>
                </a:solidFill>
              </a:rPr>
              <a:t> </a:t>
            </a:r>
          </a:p>
          <a:p>
            <a:pPr algn="ctr"/>
            <a:r>
              <a:rPr lang="es-VE" b="1" dirty="0" err="1" smtClean="0">
                <a:solidFill>
                  <a:srgbClr val="FF0000"/>
                </a:solidFill>
              </a:rPr>
              <a:t>Hemidesmosoma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9" name="18 Rectángulo">
            <a:hlinkClick r:id="rId4" action="ppaction://hlinksldjump"/>
          </p:cNvPr>
          <p:cNvSpPr/>
          <p:nvPr/>
        </p:nvSpPr>
        <p:spPr>
          <a:xfrm>
            <a:off x="467544" y="3356992"/>
            <a:ext cx="1800200" cy="122413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1114316" lon="18628362" rev="43204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Cadherinas,</a:t>
            </a:r>
          </a:p>
          <a:p>
            <a:pPr algn="ctr"/>
            <a:r>
              <a:rPr lang="es-ES" dirty="0" smtClean="0">
                <a:solidFill>
                  <a:srgbClr val="FF0000"/>
                </a:solidFill>
              </a:rPr>
              <a:t>Selectinas e</a:t>
            </a:r>
          </a:p>
          <a:p>
            <a:pPr algn="ctr"/>
            <a:r>
              <a:rPr lang="es-ES" dirty="0" smtClean="0">
                <a:solidFill>
                  <a:srgbClr val="FF0000"/>
                </a:solidFill>
              </a:rPr>
              <a:t>Integrinas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20" name="19 Rectángulo">
            <a:hlinkClick r:id="rId4" action="ppaction://hlinksldjump"/>
          </p:cNvPr>
          <p:cNvSpPr/>
          <p:nvPr/>
        </p:nvSpPr>
        <p:spPr>
          <a:xfrm>
            <a:off x="4572000" y="2492896"/>
            <a:ext cx="2088232" cy="10801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ContrastingLeftFacing"/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Fibronectina,</a:t>
            </a:r>
          </a:p>
          <a:p>
            <a:pPr algn="ctr"/>
            <a:r>
              <a:rPr lang="es-ES" dirty="0" err="1" smtClean="0">
                <a:solidFill>
                  <a:srgbClr val="FF0000"/>
                </a:solidFill>
              </a:rPr>
              <a:t>Glucocalix</a:t>
            </a:r>
            <a:r>
              <a:rPr lang="es-ES" dirty="0" smtClean="0">
                <a:solidFill>
                  <a:srgbClr val="FF0000"/>
                </a:solidFill>
              </a:rPr>
              <a:t> y</a:t>
            </a:r>
          </a:p>
          <a:p>
            <a:pPr algn="ctr"/>
            <a:r>
              <a:rPr lang="es-ES" dirty="0" err="1" smtClean="0">
                <a:solidFill>
                  <a:srgbClr val="FF0000"/>
                </a:solidFill>
              </a:rPr>
              <a:t>Espectrina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1" name="20 Rectángulo">
            <a:hlinkClick r:id="rId5" action="ppaction://hlinksldjump"/>
          </p:cNvPr>
          <p:cNvSpPr/>
          <p:nvPr/>
        </p:nvSpPr>
        <p:spPr>
          <a:xfrm>
            <a:off x="6732240" y="3356992"/>
            <a:ext cx="2088232" cy="115212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4500000">
              <a:rot lat="1137596" lon="2618171" rev="21052866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Fosfatidilserina, Fosfatidilcolina y </a:t>
            </a:r>
            <a:r>
              <a:rPr lang="es-ES" dirty="0" err="1" smtClean="0">
                <a:solidFill>
                  <a:srgbClr val="FF0000"/>
                </a:solidFill>
              </a:rPr>
              <a:t>fosfogliceridos</a:t>
            </a:r>
            <a:endParaRPr lang="es-ES" dirty="0" smtClean="0">
              <a:solidFill>
                <a:srgbClr val="FF0000"/>
              </a:solidFill>
            </a:endParaRPr>
          </a:p>
        </p:txBody>
      </p:sp>
      <p:sp>
        <p:nvSpPr>
          <p:cNvPr id="11" name="10 Elipse"/>
          <p:cNvSpPr/>
          <p:nvPr/>
        </p:nvSpPr>
        <p:spPr>
          <a:xfrm>
            <a:off x="1763688" y="3212976"/>
            <a:ext cx="5544616" cy="206084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PIERDES TUS 50.000 Bs</a:t>
            </a:r>
          </a:p>
          <a:p>
            <a:pPr algn="ctr"/>
            <a:endParaRPr lang="es-ES" dirty="0"/>
          </a:p>
        </p:txBody>
      </p:sp>
      <p:sp>
        <p:nvSpPr>
          <p:cNvPr id="15" name="14 Elipse">
            <a:hlinkClick r:id="" action="ppaction://hlinkshowjump?jump=endshow"/>
          </p:cNvPr>
          <p:cNvSpPr/>
          <p:nvPr/>
        </p:nvSpPr>
        <p:spPr>
          <a:xfrm>
            <a:off x="3347864" y="4437112"/>
            <a:ext cx="1152128" cy="792088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SALIR</a:t>
            </a:r>
            <a:endParaRPr lang="es-ES" dirty="0"/>
          </a:p>
        </p:txBody>
      </p:sp>
      <p:sp>
        <p:nvSpPr>
          <p:cNvPr id="16" name="15 Elipse">
            <a:hlinkClick r:id="" action="ppaction://hlinkshowjump?jump=firstslide"/>
          </p:cNvPr>
          <p:cNvSpPr/>
          <p:nvPr/>
        </p:nvSpPr>
        <p:spPr>
          <a:xfrm>
            <a:off x="4572000" y="4437112"/>
            <a:ext cx="1296144" cy="792088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VOLVER</a:t>
            </a:r>
            <a:endParaRPr lang="es-ES" dirty="0"/>
          </a:p>
        </p:txBody>
      </p:sp>
      <p:pic>
        <p:nvPicPr>
          <p:cNvPr id="22" name="Theme- Quien Quiere Ser Millonario (respuesta incorrecta) (mp3cut.net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6" cstate="print"/>
          <a:stretch>
            <a:fillRect/>
          </a:stretch>
        </p:blipFill>
        <p:spPr>
          <a:xfrm>
            <a:off x="8839200" y="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5.55556E-6 L -5.55556E-7 0.28333 " pathEditMode="relative" ptsTypes="AA">
                                      <p:cBhvr>
                                        <p:cTn id="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4097" fill="hold"/>
                                        <p:tgtEl>
                                          <p:spTgt spid="2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2"/>
                </p:tgtEl>
              </p:cMediaNode>
            </p:audio>
          </p:childTnLst>
        </p:cTn>
      </p:par>
    </p:tnLst>
    <p:bldLst>
      <p:bldP spid="1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11 Imagen" descr="estrellas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99592" y="116632"/>
            <a:ext cx="1872208" cy="1872208"/>
          </a:xfrm>
          <a:prstGeom prst="rect">
            <a:avLst/>
          </a:prstGeom>
        </p:spPr>
      </p:pic>
      <p:pic>
        <p:nvPicPr>
          <p:cNvPr id="13" name="12 Imagen" descr="estrellas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16216" y="2636912"/>
            <a:ext cx="1872208" cy="1872208"/>
          </a:xfrm>
          <a:prstGeom prst="rect">
            <a:avLst/>
          </a:prstGeom>
        </p:spPr>
      </p:pic>
      <p:pic>
        <p:nvPicPr>
          <p:cNvPr id="9" name="8 Imagen" descr="Imagen-animada-Fuegos-artificiales-54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61669" y="2785864"/>
            <a:ext cx="2610131" cy="2227312"/>
          </a:xfrm>
          <a:prstGeom prst="rect">
            <a:avLst/>
          </a:prstGeom>
        </p:spPr>
      </p:pic>
      <p:pic>
        <p:nvPicPr>
          <p:cNvPr id="10" name="9 Imagen" descr="Imagen-animada-Fuegos-artificiales-54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372200" y="0"/>
            <a:ext cx="2610131" cy="2227312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0" y="1772816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Has ganado 60.000 Bs Felicidades</a:t>
            </a:r>
            <a:endParaRPr lang="es-E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5" name="4 Rectángulo">
            <a:hlinkClick r:id="" action="ppaction://hlinkshowjump?jump=firstslide"/>
          </p:cNvPr>
          <p:cNvSpPr/>
          <p:nvPr/>
        </p:nvSpPr>
        <p:spPr>
          <a:xfrm>
            <a:off x="1403648" y="5157192"/>
            <a:ext cx="2880320" cy="10801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Volver a jugar</a:t>
            </a:r>
            <a:endParaRPr lang="es-ES" dirty="0"/>
          </a:p>
        </p:txBody>
      </p:sp>
      <p:sp>
        <p:nvSpPr>
          <p:cNvPr id="6" name="5 Rectángulo">
            <a:hlinkClick r:id="" action="ppaction://hlinkshowjump?jump=endshow"/>
          </p:cNvPr>
          <p:cNvSpPr/>
          <p:nvPr/>
        </p:nvSpPr>
        <p:spPr>
          <a:xfrm>
            <a:off x="5292080" y="5157192"/>
            <a:ext cx="2880320" cy="10801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Salir</a:t>
            </a:r>
            <a:endParaRPr lang="es-ES" dirty="0"/>
          </a:p>
        </p:txBody>
      </p:sp>
      <p:pic>
        <p:nvPicPr>
          <p:cNvPr id="11" name="efectos de sonido - fanfarrias (mp3cut.net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8991600" y="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505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6516216" y="4941168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4644008" y="4149080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3 Rectángulo"/>
          <p:cNvSpPr/>
          <p:nvPr/>
        </p:nvSpPr>
        <p:spPr>
          <a:xfrm>
            <a:off x="2699792" y="4077072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Rectángulo"/>
          <p:cNvSpPr/>
          <p:nvPr/>
        </p:nvSpPr>
        <p:spPr>
          <a:xfrm>
            <a:off x="899592" y="4869160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Elipse"/>
          <p:cNvSpPr/>
          <p:nvPr/>
        </p:nvSpPr>
        <p:spPr>
          <a:xfrm>
            <a:off x="7524328" y="1196752"/>
            <a:ext cx="936104" cy="108012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1</a:t>
            </a:r>
          </a:p>
          <a:p>
            <a:pPr algn="ctr"/>
            <a:r>
              <a:rPr lang="es-ES" sz="1100" dirty="0" smtClean="0"/>
              <a:t>con</a:t>
            </a:r>
          </a:p>
          <a:p>
            <a:pPr algn="ctr"/>
            <a:r>
              <a:rPr lang="es-ES" sz="1100" dirty="0" smtClean="0"/>
              <a:t>10.000</a:t>
            </a:r>
          </a:p>
          <a:p>
            <a:pPr algn="ctr"/>
            <a:r>
              <a:rPr lang="es-ES" sz="1100" dirty="0" smtClean="0"/>
              <a:t>Bs</a:t>
            </a:r>
            <a:endParaRPr lang="es-ES" sz="1100" dirty="0"/>
          </a:p>
        </p:txBody>
      </p:sp>
      <p:sp>
        <p:nvSpPr>
          <p:cNvPr id="14" name="13 Elipse"/>
          <p:cNvSpPr/>
          <p:nvPr/>
        </p:nvSpPr>
        <p:spPr>
          <a:xfrm>
            <a:off x="611560" y="1124744"/>
            <a:ext cx="1008112" cy="1152128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4 </a:t>
            </a:r>
            <a:r>
              <a:rPr lang="es-ES" sz="900" dirty="0" smtClean="0"/>
              <a:t>OPCIONES</a:t>
            </a:r>
            <a:endParaRPr lang="es-ES" sz="900" dirty="0"/>
          </a:p>
        </p:txBody>
      </p:sp>
      <p:sp>
        <p:nvSpPr>
          <p:cNvPr id="20" name="19 Rectángulo">
            <a:hlinkClick r:id="rId4" action="ppaction://hlinksldjump"/>
          </p:cNvPr>
          <p:cNvSpPr/>
          <p:nvPr/>
        </p:nvSpPr>
        <p:spPr>
          <a:xfrm>
            <a:off x="2627784" y="2420888"/>
            <a:ext cx="1800200" cy="10801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Es una capa fina formada por carbohidratos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21" name="20 Rectángulo">
            <a:hlinkClick r:id="rId4" action="ppaction://hlinksldjump"/>
          </p:cNvPr>
          <p:cNvSpPr/>
          <p:nvPr/>
        </p:nvSpPr>
        <p:spPr>
          <a:xfrm>
            <a:off x="467544" y="3212976"/>
            <a:ext cx="1800200" cy="122413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1114316" lon="18628362" rev="43204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Es una cadena larga de carbohidratos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22" name="21 Rectángulo">
            <a:hlinkClick r:id="rId4" action="ppaction://hlinksldjump"/>
          </p:cNvPr>
          <p:cNvSpPr/>
          <p:nvPr/>
        </p:nvSpPr>
        <p:spPr>
          <a:xfrm>
            <a:off x="4572000" y="2492896"/>
            <a:ext cx="2088232" cy="10801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ContrastingLeftFacing"/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Es una bicapa proteica que delimita todas las </a:t>
            </a:r>
            <a:r>
              <a:rPr lang="es-ES" dirty="0" err="1" smtClean="0">
                <a:solidFill>
                  <a:srgbClr val="FF0000"/>
                </a:solidFill>
              </a:rPr>
              <a:t>celulas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23" name="22 Rectángulo">
            <a:hlinkClick r:id="" action="ppaction://hlinkshowjump?jump=nextslide"/>
          </p:cNvPr>
          <p:cNvSpPr/>
          <p:nvPr/>
        </p:nvSpPr>
        <p:spPr>
          <a:xfrm>
            <a:off x="6732240" y="3284984"/>
            <a:ext cx="2088232" cy="115212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4500000">
              <a:rot lat="1137596" lon="2618171" rev="21052866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dirty="0" smtClean="0">
                <a:solidFill>
                  <a:srgbClr val="FF0000"/>
                </a:solidFill>
              </a:rPr>
              <a:t>Es una bicapa lipídica que delimita todas las células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1" name="10 Elipse"/>
          <p:cNvSpPr/>
          <p:nvPr/>
        </p:nvSpPr>
        <p:spPr>
          <a:xfrm>
            <a:off x="1763688" y="3212976"/>
            <a:ext cx="5544616" cy="206084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CORRECTO; GANAS 10.000 Bs.</a:t>
            </a:r>
            <a:endParaRPr lang="es-ES" dirty="0"/>
          </a:p>
        </p:txBody>
      </p:sp>
      <p:sp>
        <p:nvSpPr>
          <p:cNvPr id="15" name="14 Flecha derecha">
            <a:hlinkClick r:id="rId5" action="ppaction://hlinksldjump"/>
          </p:cNvPr>
          <p:cNvSpPr/>
          <p:nvPr/>
        </p:nvSpPr>
        <p:spPr>
          <a:xfrm>
            <a:off x="3995936" y="4509120"/>
            <a:ext cx="1368152" cy="648072"/>
          </a:xfrm>
          <a:prstGeom prst="rightArrow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SEGUIR</a:t>
            </a:r>
            <a:endParaRPr lang="es-ES" dirty="0"/>
          </a:p>
        </p:txBody>
      </p:sp>
      <p:pic>
        <p:nvPicPr>
          <p:cNvPr id="25" name="Theme- Quien Quiere Ser Millonario (respuesta correcta) (mp3cut.net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6" cstate="print"/>
          <a:stretch>
            <a:fillRect/>
          </a:stretch>
        </p:blipFill>
        <p:spPr>
          <a:xfrm>
            <a:off x="8839200" y="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07" fill="hold"/>
                                        <p:tgtEl>
                                          <p:spTgt spid="2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6516216" y="4941168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4644008" y="4149080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3 Rectángulo"/>
          <p:cNvSpPr/>
          <p:nvPr/>
        </p:nvSpPr>
        <p:spPr>
          <a:xfrm>
            <a:off x="2699792" y="4077072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Rectángulo"/>
          <p:cNvSpPr/>
          <p:nvPr/>
        </p:nvSpPr>
        <p:spPr>
          <a:xfrm>
            <a:off x="899592" y="4869160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Elipse"/>
          <p:cNvSpPr/>
          <p:nvPr/>
        </p:nvSpPr>
        <p:spPr>
          <a:xfrm>
            <a:off x="7524328" y="1196752"/>
            <a:ext cx="936104" cy="108012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0</a:t>
            </a:r>
          </a:p>
          <a:p>
            <a:pPr algn="ctr"/>
            <a:r>
              <a:rPr lang="es-ES" sz="1100" dirty="0" smtClean="0"/>
              <a:t>con</a:t>
            </a:r>
          </a:p>
          <a:p>
            <a:pPr algn="ctr"/>
            <a:r>
              <a:rPr lang="es-ES" sz="1100" dirty="0" smtClean="0"/>
              <a:t>0</a:t>
            </a:r>
            <a:endParaRPr lang="es-ES" sz="1100" dirty="0"/>
          </a:p>
        </p:txBody>
      </p:sp>
      <p:sp>
        <p:nvSpPr>
          <p:cNvPr id="14" name="13 Elipse"/>
          <p:cNvSpPr/>
          <p:nvPr/>
        </p:nvSpPr>
        <p:spPr>
          <a:xfrm>
            <a:off x="611560" y="1124744"/>
            <a:ext cx="1008112" cy="1152128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4 </a:t>
            </a:r>
            <a:r>
              <a:rPr lang="es-ES" sz="900" dirty="0" smtClean="0"/>
              <a:t>OPCIONES</a:t>
            </a:r>
            <a:endParaRPr lang="es-ES" sz="900" dirty="0"/>
          </a:p>
        </p:txBody>
      </p:sp>
      <p:sp>
        <p:nvSpPr>
          <p:cNvPr id="17" name="16 Rectángulo">
            <a:hlinkClick r:id="rId4" action="ppaction://hlinksldjump"/>
          </p:cNvPr>
          <p:cNvSpPr/>
          <p:nvPr/>
        </p:nvSpPr>
        <p:spPr>
          <a:xfrm>
            <a:off x="2627784" y="2420888"/>
            <a:ext cx="1800200" cy="10801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Es una capa fina formada por carbohidratos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8" name="17 Rectángulo">
            <a:hlinkClick r:id="rId4" action="ppaction://hlinksldjump"/>
          </p:cNvPr>
          <p:cNvSpPr/>
          <p:nvPr/>
        </p:nvSpPr>
        <p:spPr>
          <a:xfrm>
            <a:off x="467544" y="3212976"/>
            <a:ext cx="1800200" cy="122413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1114316" lon="18628362" rev="43204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Es una cadena larga de carbohidratos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9" name="18 Rectángulo">
            <a:hlinkClick r:id="rId4" action="ppaction://hlinksldjump"/>
          </p:cNvPr>
          <p:cNvSpPr/>
          <p:nvPr/>
        </p:nvSpPr>
        <p:spPr>
          <a:xfrm>
            <a:off x="4572000" y="2492896"/>
            <a:ext cx="2088232" cy="10801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ContrastingLeftFacing"/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Es una bicapa proteica que delimita todas las </a:t>
            </a:r>
            <a:r>
              <a:rPr lang="es-ES" dirty="0" err="1" smtClean="0">
                <a:solidFill>
                  <a:srgbClr val="FF0000"/>
                </a:solidFill>
              </a:rPr>
              <a:t>celulas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20" name="19 Rectángulo">
            <a:hlinkClick r:id="" action="ppaction://hlinkshowjump?jump=nextslide"/>
          </p:cNvPr>
          <p:cNvSpPr/>
          <p:nvPr/>
        </p:nvSpPr>
        <p:spPr>
          <a:xfrm>
            <a:off x="6732240" y="3284984"/>
            <a:ext cx="2088232" cy="115212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4500000">
              <a:rot lat="1137596" lon="2618171" rev="21052866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dirty="0" smtClean="0">
                <a:solidFill>
                  <a:srgbClr val="FF0000"/>
                </a:solidFill>
              </a:rPr>
              <a:t>Es una bicapa lipídica que delimita todas las células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1" name="10 Elipse"/>
          <p:cNvSpPr/>
          <p:nvPr/>
        </p:nvSpPr>
        <p:spPr>
          <a:xfrm>
            <a:off x="1763688" y="3212976"/>
            <a:ext cx="5544616" cy="206084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SUERTE PARA LA PROXIMA</a:t>
            </a:r>
          </a:p>
          <a:p>
            <a:pPr algn="ctr"/>
            <a:endParaRPr lang="es-ES" dirty="0"/>
          </a:p>
        </p:txBody>
      </p:sp>
      <p:sp>
        <p:nvSpPr>
          <p:cNvPr id="15" name="14 Elipse">
            <a:hlinkClick r:id="" action="ppaction://hlinkshowjump?jump=endshow"/>
          </p:cNvPr>
          <p:cNvSpPr/>
          <p:nvPr/>
        </p:nvSpPr>
        <p:spPr>
          <a:xfrm>
            <a:off x="3347864" y="4437112"/>
            <a:ext cx="1152128" cy="792088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SALIR</a:t>
            </a:r>
            <a:endParaRPr lang="es-ES" dirty="0"/>
          </a:p>
        </p:txBody>
      </p:sp>
      <p:sp>
        <p:nvSpPr>
          <p:cNvPr id="16" name="15 Elipse">
            <a:hlinkClick r:id="" action="ppaction://hlinkshowjump?jump=firstslide"/>
          </p:cNvPr>
          <p:cNvSpPr/>
          <p:nvPr/>
        </p:nvSpPr>
        <p:spPr>
          <a:xfrm>
            <a:off x="4572000" y="4437112"/>
            <a:ext cx="1296144" cy="792088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VOLVER</a:t>
            </a:r>
            <a:endParaRPr lang="es-ES" dirty="0"/>
          </a:p>
        </p:txBody>
      </p:sp>
      <p:sp>
        <p:nvSpPr>
          <p:cNvPr id="21" name="20 Elipse"/>
          <p:cNvSpPr/>
          <p:nvPr/>
        </p:nvSpPr>
        <p:spPr>
          <a:xfrm>
            <a:off x="1763688" y="-2060848"/>
            <a:ext cx="5544616" cy="2060848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INCORRECTO</a:t>
            </a:r>
            <a:endParaRPr lang="es-ES" dirty="0"/>
          </a:p>
        </p:txBody>
      </p:sp>
      <p:pic>
        <p:nvPicPr>
          <p:cNvPr id="22" name="Theme- Quien Quiere Ser Millonario (respuesta incorrecta) (mp3cut.net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8839200" y="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097" fill="hold"/>
                                        <p:tgtEl>
                                          <p:spTgt spid="2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5.55556E-6 L -5.55556E-7 0.28333 " pathEditMode="relative" ptsTypes="AA">
                                      <p:cBhvr>
                                        <p:cTn id="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2"/>
                </p:tgtEl>
              </p:cMediaNode>
            </p:audio>
          </p:childTnLst>
        </p:cTn>
      </p:par>
    </p:tnLst>
    <p:bldLst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6516216" y="4941168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4644008" y="4149080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3 Rectángulo"/>
          <p:cNvSpPr/>
          <p:nvPr/>
        </p:nvSpPr>
        <p:spPr>
          <a:xfrm>
            <a:off x="2699792" y="4077072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Rectángulo"/>
          <p:cNvSpPr/>
          <p:nvPr/>
        </p:nvSpPr>
        <p:spPr>
          <a:xfrm>
            <a:off x="899592" y="4869160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Rectángulo">
            <a:hlinkClick r:id="rId4" action="ppaction://hlinksldjump"/>
          </p:cNvPr>
          <p:cNvSpPr/>
          <p:nvPr/>
        </p:nvSpPr>
        <p:spPr>
          <a:xfrm>
            <a:off x="2555776" y="2492896"/>
            <a:ext cx="1944216" cy="10801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dirty="0" smtClean="0">
                <a:solidFill>
                  <a:srgbClr val="FF0000"/>
                </a:solidFill>
              </a:rPr>
              <a:t> Colesterol (75%), </a:t>
            </a:r>
            <a:r>
              <a:rPr lang="es-VE" dirty="0" err="1" smtClean="0">
                <a:solidFill>
                  <a:srgbClr val="FF0000"/>
                </a:solidFill>
              </a:rPr>
              <a:t>Fosfolípidos</a:t>
            </a:r>
            <a:r>
              <a:rPr lang="es-VE" dirty="0" smtClean="0">
                <a:solidFill>
                  <a:srgbClr val="FF0000"/>
                </a:solidFill>
              </a:rPr>
              <a:t>(20%), </a:t>
            </a:r>
            <a:r>
              <a:rPr lang="es-VE" dirty="0" err="1" smtClean="0">
                <a:solidFill>
                  <a:srgbClr val="FF0000"/>
                </a:solidFill>
              </a:rPr>
              <a:t>Glucolípidos</a:t>
            </a:r>
            <a:r>
              <a:rPr lang="es-VE" dirty="0" smtClean="0">
                <a:solidFill>
                  <a:srgbClr val="FF0000"/>
                </a:solidFill>
              </a:rPr>
              <a:t> (5%).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8" name="7 Rectángulo">
            <a:hlinkClick r:id="rId4" action="ppaction://hlinksldjump"/>
          </p:cNvPr>
          <p:cNvSpPr/>
          <p:nvPr/>
        </p:nvSpPr>
        <p:spPr>
          <a:xfrm>
            <a:off x="251520" y="3284984"/>
            <a:ext cx="2376264" cy="122413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1114316" lon="18628362" rev="43204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dirty="0" smtClean="0">
                <a:solidFill>
                  <a:srgbClr val="FF0000"/>
                </a:solidFill>
              </a:rPr>
              <a:t>Carbohidratos (75%), Colesterol (20%), </a:t>
            </a:r>
            <a:r>
              <a:rPr lang="es-VE" dirty="0" err="1" smtClean="0">
                <a:solidFill>
                  <a:srgbClr val="FF0000"/>
                </a:solidFill>
              </a:rPr>
              <a:t>Glucolípidos</a:t>
            </a:r>
            <a:r>
              <a:rPr lang="es-VE" dirty="0" smtClean="0">
                <a:solidFill>
                  <a:srgbClr val="FF0000"/>
                </a:solidFill>
              </a:rPr>
              <a:t> (5%).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9" name="8 Rectángulo">
            <a:hlinkClick r:id="rId4" action="ppaction://hlinksldjump"/>
          </p:cNvPr>
          <p:cNvSpPr/>
          <p:nvPr/>
        </p:nvSpPr>
        <p:spPr>
          <a:xfrm>
            <a:off x="4572000" y="2492896"/>
            <a:ext cx="2088232" cy="10801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ContrastingLeftFacing"/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dirty="0" err="1" smtClean="0">
                <a:solidFill>
                  <a:srgbClr val="FF0000"/>
                </a:solidFill>
              </a:rPr>
              <a:t>Fosfolípidos</a:t>
            </a:r>
            <a:r>
              <a:rPr lang="es-VE" dirty="0" smtClean="0">
                <a:solidFill>
                  <a:srgbClr val="FF0000"/>
                </a:solidFill>
              </a:rPr>
              <a:t> (50%), Colesterol (10%), </a:t>
            </a:r>
            <a:r>
              <a:rPr lang="es-VE" dirty="0" err="1" smtClean="0">
                <a:solidFill>
                  <a:srgbClr val="FF0000"/>
                </a:solidFill>
              </a:rPr>
              <a:t>Glucolípidos</a:t>
            </a:r>
            <a:r>
              <a:rPr lang="es-VE" dirty="0" smtClean="0">
                <a:solidFill>
                  <a:srgbClr val="FF0000"/>
                </a:solidFill>
              </a:rPr>
              <a:t> (13%).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0" name="9 Rectángulo">
            <a:hlinkClick r:id="" action="ppaction://hlinkshowjump?jump=nextslide"/>
          </p:cNvPr>
          <p:cNvSpPr/>
          <p:nvPr/>
        </p:nvSpPr>
        <p:spPr>
          <a:xfrm>
            <a:off x="6732240" y="3284984"/>
            <a:ext cx="2088232" cy="115212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4500000">
              <a:rot lat="1137596" lon="2618171" rev="21052866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dirty="0" err="1" smtClean="0">
                <a:solidFill>
                  <a:srgbClr val="FF0000"/>
                </a:solidFill>
              </a:rPr>
              <a:t>Fosfolípidos</a:t>
            </a:r>
            <a:r>
              <a:rPr lang="es-VE" dirty="0" smtClean="0">
                <a:solidFill>
                  <a:srgbClr val="FF0000"/>
                </a:solidFill>
              </a:rPr>
              <a:t> (75%), Colesterol (20%), </a:t>
            </a:r>
            <a:r>
              <a:rPr lang="es-VE" dirty="0" err="1" smtClean="0">
                <a:solidFill>
                  <a:srgbClr val="FF0000"/>
                </a:solidFill>
              </a:rPr>
              <a:t>Glucolípidos</a:t>
            </a:r>
            <a:r>
              <a:rPr lang="es-VE" dirty="0" smtClean="0">
                <a:solidFill>
                  <a:srgbClr val="FF0000"/>
                </a:solidFill>
              </a:rPr>
              <a:t> (5%).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1" name="10 Elipse"/>
          <p:cNvSpPr/>
          <p:nvPr/>
        </p:nvSpPr>
        <p:spPr>
          <a:xfrm>
            <a:off x="1763688" y="-2060848"/>
            <a:ext cx="5544616" cy="2060848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¿La membrana plasmática esta compuesta por?</a:t>
            </a:r>
            <a:endParaRPr lang="es-ES" dirty="0"/>
          </a:p>
        </p:txBody>
      </p:sp>
      <p:sp>
        <p:nvSpPr>
          <p:cNvPr id="13" name="12 Elipse"/>
          <p:cNvSpPr/>
          <p:nvPr/>
        </p:nvSpPr>
        <p:spPr>
          <a:xfrm>
            <a:off x="7524328" y="1196752"/>
            <a:ext cx="936104" cy="108012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1</a:t>
            </a:r>
          </a:p>
          <a:p>
            <a:pPr algn="ctr"/>
            <a:r>
              <a:rPr lang="es-ES" sz="1100" dirty="0" smtClean="0"/>
              <a:t>con</a:t>
            </a:r>
          </a:p>
          <a:p>
            <a:pPr algn="ctr"/>
            <a:r>
              <a:rPr lang="es-ES" sz="1100" dirty="0" smtClean="0"/>
              <a:t>10.000</a:t>
            </a:r>
          </a:p>
          <a:p>
            <a:pPr algn="ctr"/>
            <a:r>
              <a:rPr lang="es-ES" sz="1100" dirty="0" smtClean="0"/>
              <a:t>Bs</a:t>
            </a:r>
            <a:endParaRPr lang="es-ES" sz="1100" dirty="0"/>
          </a:p>
        </p:txBody>
      </p:sp>
      <p:sp>
        <p:nvSpPr>
          <p:cNvPr id="14" name="13 Elipse"/>
          <p:cNvSpPr/>
          <p:nvPr/>
        </p:nvSpPr>
        <p:spPr>
          <a:xfrm>
            <a:off x="611560" y="1124744"/>
            <a:ext cx="1008112" cy="1152128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4 </a:t>
            </a:r>
            <a:r>
              <a:rPr lang="es-ES" sz="900" dirty="0" smtClean="0"/>
              <a:t>OPCIONES</a:t>
            </a:r>
            <a:endParaRPr lang="es-ES" sz="900" dirty="0"/>
          </a:p>
        </p:txBody>
      </p:sp>
      <p:pic>
        <p:nvPicPr>
          <p:cNvPr id="19" name="Música preguntas 11 - 14 (Quien Quiere ser millonario) (mp3cut.net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8839200" y="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0809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5.55556E-6 L -5.55556E-7 0.28333 " pathEditMode="relative" ptsTypes="AA"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6516216" y="4941168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4644008" y="4149080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3 Rectángulo"/>
          <p:cNvSpPr/>
          <p:nvPr/>
        </p:nvSpPr>
        <p:spPr>
          <a:xfrm>
            <a:off x="2699792" y="4077072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Rectángulo"/>
          <p:cNvSpPr/>
          <p:nvPr/>
        </p:nvSpPr>
        <p:spPr>
          <a:xfrm>
            <a:off x="899592" y="4869160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Elipse"/>
          <p:cNvSpPr/>
          <p:nvPr/>
        </p:nvSpPr>
        <p:spPr>
          <a:xfrm>
            <a:off x="7524328" y="1196752"/>
            <a:ext cx="936104" cy="108012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2</a:t>
            </a:r>
          </a:p>
          <a:p>
            <a:pPr algn="ctr"/>
            <a:r>
              <a:rPr lang="es-ES" sz="1100" dirty="0" smtClean="0"/>
              <a:t>con</a:t>
            </a:r>
          </a:p>
          <a:p>
            <a:pPr algn="ctr"/>
            <a:r>
              <a:rPr lang="es-ES" sz="1100" dirty="0" smtClean="0"/>
              <a:t>20.000</a:t>
            </a:r>
          </a:p>
          <a:p>
            <a:pPr algn="ctr"/>
            <a:r>
              <a:rPr lang="es-ES" sz="1100" dirty="0" smtClean="0"/>
              <a:t>Bs</a:t>
            </a:r>
            <a:endParaRPr lang="es-ES" sz="1100" dirty="0"/>
          </a:p>
        </p:txBody>
      </p:sp>
      <p:sp>
        <p:nvSpPr>
          <p:cNvPr id="14" name="13 Elipse"/>
          <p:cNvSpPr/>
          <p:nvPr/>
        </p:nvSpPr>
        <p:spPr>
          <a:xfrm>
            <a:off x="611560" y="1124744"/>
            <a:ext cx="1008112" cy="1152128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4 </a:t>
            </a:r>
            <a:r>
              <a:rPr lang="es-ES" sz="900" dirty="0" smtClean="0"/>
              <a:t>OPCIONES</a:t>
            </a:r>
            <a:endParaRPr lang="es-ES" sz="900" dirty="0"/>
          </a:p>
        </p:txBody>
      </p:sp>
      <p:sp>
        <p:nvSpPr>
          <p:cNvPr id="16" name="15 Rectángulo">
            <a:hlinkClick r:id="rId4" action="ppaction://hlinksldjump"/>
          </p:cNvPr>
          <p:cNvSpPr/>
          <p:nvPr/>
        </p:nvSpPr>
        <p:spPr>
          <a:xfrm>
            <a:off x="2555776" y="2492896"/>
            <a:ext cx="1944216" cy="10801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dirty="0" smtClean="0">
                <a:solidFill>
                  <a:srgbClr val="FF0000"/>
                </a:solidFill>
              </a:rPr>
              <a:t> Colesterol (75%), </a:t>
            </a:r>
            <a:r>
              <a:rPr lang="es-VE" dirty="0" err="1" smtClean="0">
                <a:solidFill>
                  <a:srgbClr val="FF0000"/>
                </a:solidFill>
              </a:rPr>
              <a:t>Fosfolípidos</a:t>
            </a:r>
            <a:r>
              <a:rPr lang="es-VE" dirty="0" smtClean="0">
                <a:solidFill>
                  <a:srgbClr val="FF0000"/>
                </a:solidFill>
              </a:rPr>
              <a:t>(20%), </a:t>
            </a:r>
            <a:r>
              <a:rPr lang="es-VE" dirty="0" err="1" smtClean="0">
                <a:solidFill>
                  <a:srgbClr val="FF0000"/>
                </a:solidFill>
              </a:rPr>
              <a:t>Glucolípidos</a:t>
            </a:r>
            <a:r>
              <a:rPr lang="es-VE" dirty="0" smtClean="0">
                <a:solidFill>
                  <a:srgbClr val="FF0000"/>
                </a:solidFill>
              </a:rPr>
              <a:t> (5%).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7" name="16 Rectángulo">
            <a:hlinkClick r:id="rId4" action="ppaction://hlinksldjump"/>
          </p:cNvPr>
          <p:cNvSpPr/>
          <p:nvPr/>
        </p:nvSpPr>
        <p:spPr>
          <a:xfrm>
            <a:off x="251520" y="3284984"/>
            <a:ext cx="2376264" cy="122413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1114316" lon="18628362" rev="43204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dirty="0" smtClean="0">
                <a:solidFill>
                  <a:srgbClr val="FF0000"/>
                </a:solidFill>
              </a:rPr>
              <a:t>Carbohidratos (75%), Colesterol (20%), </a:t>
            </a:r>
            <a:r>
              <a:rPr lang="es-VE" dirty="0" err="1" smtClean="0">
                <a:solidFill>
                  <a:srgbClr val="FF0000"/>
                </a:solidFill>
              </a:rPr>
              <a:t>Glucolípidos</a:t>
            </a:r>
            <a:r>
              <a:rPr lang="es-VE" dirty="0" smtClean="0">
                <a:solidFill>
                  <a:srgbClr val="FF0000"/>
                </a:solidFill>
              </a:rPr>
              <a:t> (5%).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8" name="17 Rectángulo">
            <a:hlinkClick r:id="rId4" action="ppaction://hlinksldjump"/>
          </p:cNvPr>
          <p:cNvSpPr/>
          <p:nvPr/>
        </p:nvSpPr>
        <p:spPr>
          <a:xfrm>
            <a:off x="4572000" y="2492896"/>
            <a:ext cx="2088232" cy="10801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ContrastingLeftFacing"/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dirty="0" err="1" smtClean="0">
                <a:solidFill>
                  <a:srgbClr val="FF0000"/>
                </a:solidFill>
              </a:rPr>
              <a:t>Fosfolípidos</a:t>
            </a:r>
            <a:r>
              <a:rPr lang="es-VE" dirty="0" smtClean="0">
                <a:solidFill>
                  <a:srgbClr val="FF0000"/>
                </a:solidFill>
              </a:rPr>
              <a:t> (50%), Colesterol (10%), </a:t>
            </a:r>
            <a:r>
              <a:rPr lang="es-VE" dirty="0" err="1" smtClean="0">
                <a:solidFill>
                  <a:srgbClr val="FF0000"/>
                </a:solidFill>
              </a:rPr>
              <a:t>Glucolípidos</a:t>
            </a:r>
            <a:r>
              <a:rPr lang="es-VE" dirty="0" smtClean="0">
                <a:solidFill>
                  <a:srgbClr val="FF0000"/>
                </a:solidFill>
              </a:rPr>
              <a:t> (13%).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9" name="18 Rectángulo">
            <a:hlinkClick r:id="" action="ppaction://hlinkshowjump?jump=nextslide"/>
          </p:cNvPr>
          <p:cNvSpPr/>
          <p:nvPr/>
        </p:nvSpPr>
        <p:spPr>
          <a:xfrm>
            <a:off x="6732240" y="3284984"/>
            <a:ext cx="2088232" cy="115212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4500000">
              <a:rot lat="1137596" lon="2618171" rev="21052866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dirty="0" err="1" smtClean="0">
                <a:solidFill>
                  <a:srgbClr val="FF0000"/>
                </a:solidFill>
              </a:rPr>
              <a:t>Fosfolípidos</a:t>
            </a:r>
            <a:r>
              <a:rPr lang="es-VE" dirty="0" smtClean="0">
                <a:solidFill>
                  <a:srgbClr val="FF0000"/>
                </a:solidFill>
              </a:rPr>
              <a:t> (75%), Colesterol (20%), </a:t>
            </a:r>
            <a:r>
              <a:rPr lang="es-VE" dirty="0" err="1" smtClean="0">
                <a:solidFill>
                  <a:srgbClr val="FF0000"/>
                </a:solidFill>
              </a:rPr>
              <a:t>Glucolípidos</a:t>
            </a:r>
            <a:r>
              <a:rPr lang="es-VE" dirty="0" smtClean="0">
                <a:solidFill>
                  <a:srgbClr val="FF0000"/>
                </a:solidFill>
              </a:rPr>
              <a:t> (5%).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1" name="10 Elipse"/>
          <p:cNvSpPr/>
          <p:nvPr/>
        </p:nvSpPr>
        <p:spPr>
          <a:xfrm>
            <a:off x="1763688" y="3212976"/>
            <a:ext cx="5544616" cy="206084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CORRECTO; GANAS 10.000 Bs</a:t>
            </a:r>
            <a:endParaRPr lang="es-ES" dirty="0"/>
          </a:p>
        </p:txBody>
      </p:sp>
      <p:sp>
        <p:nvSpPr>
          <p:cNvPr id="15" name="14 Flecha derecha">
            <a:hlinkClick r:id="rId5" action="ppaction://hlinksldjump"/>
          </p:cNvPr>
          <p:cNvSpPr/>
          <p:nvPr/>
        </p:nvSpPr>
        <p:spPr>
          <a:xfrm>
            <a:off x="3995936" y="4581128"/>
            <a:ext cx="1368152" cy="648072"/>
          </a:xfrm>
          <a:prstGeom prst="rightArrow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SEGUIR</a:t>
            </a:r>
            <a:endParaRPr lang="es-ES" dirty="0"/>
          </a:p>
        </p:txBody>
      </p:sp>
      <p:pic>
        <p:nvPicPr>
          <p:cNvPr id="20" name="Theme- Quien Quiere Ser Millonario (respuesta correcta) (mp3cut.net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6" cstate="print"/>
          <a:stretch>
            <a:fillRect/>
          </a:stretch>
        </p:blipFill>
        <p:spPr>
          <a:xfrm>
            <a:off x="8839200" y="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07" fill="hold"/>
                                        <p:tgtEl>
                                          <p:spTgt spid="2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6516216" y="4941168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4644008" y="4149080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3 Rectángulo"/>
          <p:cNvSpPr/>
          <p:nvPr/>
        </p:nvSpPr>
        <p:spPr>
          <a:xfrm>
            <a:off x="2699792" y="4077072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Rectángulo"/>
          <p:cNvSpPr/>
          <p:nvPr/>
        </p:nvSpPr>
        <p:spPr>
          <a:xfrm>
            <a:off x="899592" y="4869160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Elipse"/>
          <p:cNvSpPr/>
          <p:nvPr/>
        </p:nvSpPr>
        <p:spPr>
          <a:xfrm>
            <a:off x="7524328" y="1196752"/>
            <a:ext cx="936104" cy="108012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1</a:t>
            </a:r>
          </a:p>
          <a:p>
            <a:pPr algn="ctr"/>
            <a:r>
              <a:rPr lang="es-ES" sz="1100" dirty="0" smtClean="0"/>
              <a:t>con</a:t>
            </a:r>
          </a:p>
          <a:p>
            <a:pPr algn="ctr"/>
            <a:r>
              <a:rPr lang="es-ES" sz="1100" dirty="0" smtClean="0"/>
              <a:t>0</a:t>
            </a:r>
          </a:p>
          <a:p>
            <a:pPr algn="ctr"/>
            <a:r>
              <a:rPr lang="es-ES" sz="1100" dirty="0" smtClean="0"/>
              <a:t>Bs</a:t>
            </a:r>
            <a:endParaRPr lang="es-ES" sz="1100" dirty="0"/>
          </a:p>
        </p:txBody>
      </p:sp>
      <p:sp>
        <p:nvSpPr>
          <p:cNvPr id="14" name="13 Elipse"/>
          <p:cNvSpPr/>
          <p:nvPr/>
        </p:nvSpPr>
        <p:spPr>
          <a:xfrm>
            <a:off x="611560" y="1124744"/>
            <a:ext cx="1008112" cy="1152128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4 </a:t>
            </a:r>
            <a:r>
              <a:rPr lang="es-ES" sz="900" dirty="0" smtClean="0"/>
              <a:t>OPCIONES</a:t>
            </a:r>
            <a:endParaRPr lang="es-ES" sz="900" dirty="0"/>
          </a:p>
        </p:txBody>
      </p:sp>
      <p:sp>
        <p:nvSpPr>
          <p:cNvPr id="17" name="16 Rectángulo">
            <a:hlinkClick r:id="rId4" action="ppaction://hlinksldjump"/>
          </p:cNvPr>
          <p:cNvSpPr/>
          <p:nvPr/>
        </p:nvSpPr>
        <p:spPr>
          <a:xfrm>
            <a:off x="2555776" y="2492896"/>
            <a:ext cx="1944216" cy="10801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dirty="0" smtClean="0">
                <a:solidFill>
                  <a:srgbClr val="FF0000"/>
                </a:solidFill>
              </a:rPr>
              <a:t> Colesterol (75%), </a:t>
            </a:r>
            <a:r>
              <a:rPr lang="es-VE" dirty="0" err="1" smtClean="0">
                <a:solidFill>
                  <a:srgbClr val="FF0000"/>
                </a:solidFill>
              </a:rPr>
              <a:t>Fosfolípidos</a:t>
            </a:r>
            <a:r>
              <a:rPr lang="es-VE" dirty="0" smtClean="0">
                <a:solidFill>
                  <a:srgbClr val="FF0000"/>
                </a:solidFill>
              </a:rPr>
              <a:t>(20%), </a:t>
            </a:r>
            <a:r>
              <a:rPr lang="es-VE" dirty="0" err="1" smtClean="0">
                <a:solidFill>
                  <a:srgbClr val="FF0000"/>
                </a:solidFill>
              </a:rPr>
              <a:t>Glucolípidos</a:t>
            </a:r>
            <a:r>
              <a:rPr lang="es-VE" dirty="0" smtClean="0">
                <a:solidFill>
                  <a:srgbClr val="FF0000"/>
                </a:solidFill>
              </a:rPr>
              <a:t> (5%).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8" name="17 Rectángulo">
            <a:hlinkClick r:id="rId4" action="ppaction://hlinksldjump"/>
          </p:cNvPr>
          <p:cNvSpPr/>
          <p:nvPr/>
        </p:nvSpPr>
        <p:spPr>
          <a:xfrm>
            <a:off x="251520" y="3284984"/>
            <a:ext cx="2376264" cy="122413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1114316" lon="18628362" rev="43204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dirty="0" smtClean="0">
                <a:solidFill>
                  <a:srgbClr val="FF0000"/>
                </a:solidFill>
              </a:rPr>
              <a:t>Carbohidratos (75%), Colesterol (20%), </a:t>
            </a:r>
            <a:r>
              <a:rPr lang="es-VE" dirty="0" err="1" smtClean="0">
                <a:solidFill>
                  <a:srgbClr val="FF0000"/>
                </a:solidFill>
              </a:rPr>
              <a:t>Glucolípidos</a:t>
            </a:r>
            <a:r>
              <a:rPr lang="es-VE" dirty="0" smtClean="0">
                <a:solidFill>
                  <a:srgbClr val="FF0000"/>
                </a:solidFill>
              </a:rPr>
              <a:t> (5%).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9" name="18 Rectángulo">
            <a:hlinkClick r:id="rId4" action="ppaction://hlinksldjump"/>
          </p:cNvPr>
          <p:cNvSpPr/>
          <p:nvPr/>
        </p:nvSpPr>
        <p:spPr>
          <a:xfrm>
            <a:off x="4572000" y="2492896"/>
            <a:ext cx="2088232" cy="10801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ContrastingLeftFacing"/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dirty="0" err="1" smtClean="0">
                <a:solidFill>
                  <a:srgbClr val="FF0000"/>
                </a:solidFill>
              </a:rPr>
              <a:t>Fosfolípidos</a:t>
            </a:r>
            <a:r>
              <a:rPr lang="es-VE" dirty="0" smtClean="0">
                <a:solidFill>
                  <a:srgbClr val="FF0000"/>
                </a:solidFill>
              </a:rPr>
              <a:t> (50%), Colesterol (10%), </a:t>
            </a:r>
            <a:r>
              <a:rPr lang="es-VE" dirty="0" err="1" smtClean="0">
                <a:solidFill>
                  <a:srgbClr val="FF0000"/>
                </a:solidFill>
              </a:rPr>
              <a:t>Glucolípidos</a:t>
            </a:r>
            <a:r>
              <a:rPr lang="es-VE" dirty="0" smtClean="0">
                <a:solidFill>
                  <a:srgbClr val="FF0000"/>
                </a:solidFill>
              </a:rPr>
              <a:t> (13%).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20" name="19 Rectángulo">
            <a:hlinkClick r:id="" action="ppaction://hlinkshowjump?jump=nextslide"/>
          </p:cNvPr>
          <p:cNvSpPr/>
          <p:nvPr/>
        </p:nvSpPr>
        <p:spPr>
          <a:xfrm>
            <a:off x="6732240" y="3284984"/>
            <a:ext cx="2088232" cy="115212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4500000">
              <a:rot lat="1137596" lon="2618171" rev="21052866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dirty="0" err="1" smtClean="0">
                <a:solidFill>
                  <a:srgbClr val="FF0000"/>
                </a:solidFill>
              </a:rPr>
              <a:t>Fosfolípidos</a:t>
            </a:r>
            <a:r>
              <a:rPr lang="es-VE" dirty="0" smtClean="0">
                <a:solidFill>
                  <a:srgbClr val="FF0000"/>
                </a:solidFill>
              </a:rPr>
              <a:t> (75%), Colesterol (20%), </a:t>
            </a:r>
            <a:r>
              <a:rPr lang="es-VE" dirty="0" err="1" smtClean="0">
                <a:solidFill>
                  <a:srgbClr val="FF0000"/>
                </a:solidFill>
              </a:rPr>
              <a:t>Glucolípidos</a:t>
            </a:r>
            <a:r>
              <a:rPr lang="es-VE" dirty="0" smtClean="0">
                <a:solidFill>
                  <a:srgbClr val="FF0000"/>
                </a:solidFill>
              </a:rPr>
              <a:t> (5%).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1" name="10 Elipse"/>
          <p:cNvSpPr/>
          <p:nvPr/>
        </p:nvSpPr>
        <p:spPr>
          <a:xfrm>
            <a:off x="1763688" y="3212976"/>
            <a:ext cx="5544616" cy="206084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PIERDES TUS 10.000 Bs</a:t>
            </a:r>
          </a:p>
          <a:p>
            <a:pPr algn="ctr"/>
            <a:endParaRPr lang="es-ES" dirty="0"/>
          </a:p>
        </p:txBody>
      </p:sp>
      <p:sp>
        <p:nvSpPr>
          <p:cNvPr id="15" name="14 Elipse">
            <a:hlinkClick r:id="" action="ppaction://hlinkshowjump?jump=endshow"/>
          </p:cNvPr>
          <p:cNvSpPr/>
          <p:nvPr/>
        </p:nvSpPr>
        <p:spPr>
          <a:xfrm>
            <a:off x="3347864" y="4437112"/>
            <a:ext cx="1152128" cy="792088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SALIR</a:t>
            </a:r>
            <a:endParaRPr lang="es-ES" dirty="0"/>
          </a:p>
        </p:txBody>
      </p:sp>
      <p:sp>
        <p:nvSpPr>
          <p:cNvPr id="16" name="15 Elipse">
            <a:hlinkClick r:id="" action="ppaction://hlinkshowjump?jump=firstslide"/>
          </p:cNvPr>
          <p:cNvSpPr/>
          <p:nvPr/>
        </p:nvSpPr>
        <p:spPr>
          <a:xfrm>
            <a:off x="4572000" y="4437112"/>
            <a:ext cx="1296144" cy="792088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VOLVER</a:t>
            </a:r>
            <a:endParaRPr lang="es-ES" dirty="0"/>
          </a:p>
        </p:txBody>
      </p:sp>
      <p:sp>
        <p:nvSpPr>
          <p:cNvPr id="21" name="20 Elipse"/>
          <p:cNvSpPr/>
          <p:nvPr/>
        </p:nvSpPr>
        <p:spPr>
          <a:xfrm>
            <a:off x="1763688" y="-2060848"/>
            <a:ext cx="5544616" cy="2060848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INCORRECTO</a:t>
            </a:r>
            <a:endParaRPr lang="es-ES" dirty="0"/>
          </a:p>
        </p:txBody>
      </p:sp>
      <p:pic>
        <p:nvPicPr>
          <p:cNvPr id="22" name="Theme- Quien Quiere Ser Millonario (respuesta incorrecta) (mp3cut.net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8839200" y="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097" fill="hold"/>
                                        <p:tgtEl>
                                          <p:spTgt spid="2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5.55556E-6 L -5.55556E-7 0.28333 " pathEditMode="relative" ptsTypes="AA">
                                      <p:cBhvr>
                                        <p:cTn id="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2"/>
                </p:tgtEl>
              </p:cMediaNode>
            </p:audio>
          </p:childTnLst>
        </p:cTn>
      </p:par>
    </p:tnLst>
    <p:bldLst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6516216" y="4941168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4644008" y="4149080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3 Rectángulo"/>
          <p:cNvSpPr/>
          <p:nvPr/>
        </p:nvSpPr>
        <p:spPr>
          <a:xfrm>
            <a:off x="2699792" y="4077072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Rectángulo"/>
          <p:cNvSpPr/>
          <p:nvPr/>
        </p:nvSpPr>
        <p:spPr>
          <a:xfrm>
            <a:off x="899592" y="4869160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Rectángulo">
            <a:hlinkClick r:id="" action="ppaction://hlinkshowjump?jump=nextslide"/>
          </p:cNvPr>
          <p:cNvSpPr/>
          <p:nvPr/>
        </p:nvSpPr>
        <p:spPr>
          <a:xfrm>
            <a:off x="2627784" y="2420888"/>
            <a:ext cx="1800200" cy="10801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Cerebrosido y Gangliosido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8" name="7 Rectángulo">
            <a:hlinkClick r:id="rId4" action="ppaction://hlinksldjump"/>
          </p:cNvPr>
          <p:cNvSpPr/>
          <p:nvPr/>
        </p:nvSpPr>
        <p:spPr>
          <a:xfrm>
            <a:off x="467544" y="3212976"/>
            <a:ext cx="1800200" cy="122413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1114316" lon="18628362" rev="43204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Fosfatidilcolina y Fosfatidilserina</a:t>
            </a:r>
          </a:p>
        </p:txBody>
      </p:sp>
      <p:sp>
        <p:nvSpPr>
          <p:cNvPr id="9" name="8 Rectángulo">
            <a:hlinkClick r:id="rId4" action="ppaction://hlinksldjump"/>
          </p:cNvPr>
          <p:cNvSpPr/>
          <p:nvPr/>
        </p:nvSpPr>
        <p:spPr>
          <a:xfrm>
            <a:off x="4572000" y="2492896"/>
            <a:ext cx="2088232" cy="10801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ContrastingLeftFacing"/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Actina y Fibronectina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0" name="9 Rectángulo">
            <a:hlinkClick r:id="rId4" action="ppaction://hlinksldjump"/>
          </p:cNvPr>
          <p:cNvSpPr/>
          <p:nvPr/>
        </p:nvSpPr>
        <p:spPr>
          <a:xfrm>
            <a:off x="6732240" y="3284984"/>
            <a:ext cx="2088232" cy="115212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4500000">
              <a:rot lat="1137596" lon="2618171" rev="21052866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Colesterol y Fosfolipidos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1" name="10 Elipse"/>
          <p:cNvSpPr/>
          <p:nvPr/>
        </p:nvSpPr>
        <p:spPr>
          <a:xfrm>
            <a:off x="1763688" y="-2060848"/>
            <a:ext cx="5544616" cy="2060848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¿Los tipos de glucolípidos son?</a:t>
            </a:r>
            <a:endParaRPr lang="es-ES" dirty="0"/>
          </a:p>
        </p:txBody>
      </p:sp>
      <p:sp>
        <p:nvSpPr>
          <p:cNvPr id="13" name="12 Elipse"/>
          <p:cNvSpPr/>
          <p:nvPr/>
        </p:nvSpPr>
        <p:spPr>
          <a:xfrm>
            <a:off x="7524328" y="1196752"/>
            <a:ext cx="936104" cy="108012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2</a:t>
            </a:r>
          </a:p>
          <a:p>
            <a:pPr algn="ctr"/>
            <a:r>
              <a:rPr lang="es-ES" sz="1100" dirty="0" smtClean="0"/>
              <a:t>con</a:t>
            </a:r>
          </a:p>
          <a:p>
            <a:pPr algn="ctr"/>
            <a:r>
              <a:rPr lang="es-ES" sz="1100" dirty="0" smtClean="0"/>
              <a:t>20.000</a:t>
            </a:r>
          </a:p>
          <a:p>
            <a:pPr algn="ctr"/>
            <a:r>
              <a:rPr lang="es-ES" sz="1100" dirty="0" smtClean="0"/>
              <a:t>Bs</a:t>
            </a:r>
            <a:endParaRPr lang="es-ES" sz="1100" dirty="0"/>
          </a:p>
        </p:txBody>
      </p:sp>
      <p:sp>
        <p:nvSpPr>
          <p:cNvPr id="14" name="13 Elipse"/>
          <p:cNvSpPr/>
          <p:nvPr/>
        </p:nvSpPr>
        <p:spPr>
          <a:xfrm>
            <a:off x="611560" y="1124744"/>
            <a:ext cx="1008112" cy="1152128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4 </a:t>
            </a:r>
            <a:r>
              <a:rPr lang="es-ES" sz="900" dirty="0" smtClean="0"/>
              <a:t>OPCIONES</a:t>
            </a:r>
            <a:endParaRPr lang="es-ES" sz="900" dirty="0"/>
          </a:p>
        </p:txBody>
      </p:sp>
      <p:pic>
        <p:nvPicPr>
          <p:cNvPr id="15" name="Música preguntas 11 - 14 (Quien Quiere ser millonario) (mp3cut.net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8839200" y="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0809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5.55556E-6 L -5.55556E-7 0.28333 " pathEditMode="relative" ptsTypes="AA"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6516216" y="4941168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4644008" y="4149080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3 Rectángulo"/>
          <p:cNvSpPr/>
          <p:nvPr/>
        </p:nvSpPr>
        <p:spPr>
          <a:xfrm>
            <a:off x="2699792" y="4077072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Rectángulo"/>
          <p:cNvSpPr/>
          <p:nvPr/>
        </p:nvSpPr>
        <p:spPr>
          <a:xfrm>
            <a:off x="899592" y="4869160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Elipse"/>
          <p:cNvSpPr/>
          <p:nvPr/>
        </p:nvSpPr>
        <p:spPr>
          <a:xfrm>
            <a:off x="7524328" y="1196752"/>
            <a:ext cx="936104" cy="108012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3</a:t>
            </a:r>
          </a:p>
          <a:p>
            <a:pPr algn="ctr"/>
            <a:r>
              <a:rPr lang="es-ES" sz="1100" dirty="0" smtClean="0"/>
              <a:t>con</a:t>
            </a:r>
          </a:p>
          <a:p>
            <a:pPr algn="ctr"/>
            <a:r>
              <a:rPr lang="es-ES" sz="1100" dirty="0" smtClean="0"/>
              <a:t>30.000</a:t>
            </a:r>
          </a:p>
          <a:p>
            <a:pPr algn="ctr"/>
            <a:r>
              <a:rPr lang="es-ES" sz="1100" dirty="0" smtClean="0"/>
              <a:t>Bs</a:t>
            </a:r>
            <a:endParaRPr lang="es-ES" sz="1100" dirty="0"/>
          </a:p>
        </p:txBody>
      </p:sp>
      <p:sp>
        <p:nvSpPr>
          <p:cNvPr id="14" name="13 Elipse"/>
          <p:cNvSpPr/>
          <p:nvPr/>
        </p:nvSpPr>
        <p:spPr>
          <a:xfrm>
            <a:off x="611560" y="1124744"/>
            <a:ext cx="1008112" cy="1152128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4 </a:t>
            </a:r>
            <a:r>
              <a:rPr lang="es-ES" sz="900" dirty="0" smtClean="0"/>
              <a:t>OPCIONES</a:t>
            </a:r>
            <a:endParaRPr lang="es-ES" sz="900" dirty="0"/>
          </a:p>
        </p:txBody>
      </p:sp>
      <p:sp>
        <p:nvSpPr>
          <p:cNvPr id="16" name="15 Rectángulo">
            <a:hlinkClick r:id="" action="ppaction://hlinkshowjump?jump=nextslide"/>
          </p:cNvPr>
          <p:cNvSpPr/>
          <p:nvPr/>
        </p:nvSpPr>
        <p:spPr>
          <a:xfrm>
            <a:off x="2627784" y="2420888"/>
            <a:ext cx="1800200" cy="10801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Cerebrosido y Gangliosido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7" name="16 Rectángulo">
            <a:hlinkClick r:id="rId4" action="ppaction://hlinksldjump"/>
          </p:cNvPr>
          <p:cNvSpPr/>
          <p:nvPr/>
        </p:nvSpPr>
        <p:spPr>
          <a:xfrm>
            <a:off x="467544" y="3212976"/>
            <a:ext cx="1800200" cy="122413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1114316" lon="18628362" rev="43204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Fosfatidilcolina y Fosfatidilserina</a:t>
            </a:r>
          </a:p>
        </p:txBody>
      </p:sp>
      <p:sp>
        <p:nvSpPr>
          <p:cNvPr id="18" name="17 Rectángulo">
            <a:hlinkClick r:id="rId4" action="ppaction://hlinksldjump"/>
          </p:cNvPr>
          <p:cNvSpPr/>
          <p:nvPr/>
        </p:nvSpPr>
        <p:spPr>
          <a:xfrm>
            <a:off x="4572000" y="2492896"/>
            <a:ext cx="2088232" cy="10801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ContrastingLeftFacing"/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Actina y Fibronectina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9" name="18 Rectángulo">
            <a:hlinkClick r:id="rId4" action="ppaction://hlinksldjump"/>
          </p:cNvPr>
          <p:cNvSpPr/>
          <p:nvPr/>
        </p:nvSpPr>
        <p:spPr>
          <a:xfrm>
            <a:off x="6732240" y="3284984"/>
            <a:ext cx="2088232" cy="115212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4500000">
              <a:rot lat="1137596" lon="2618171" rev="21052866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Colesterol y Fosfolipidos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1" name="10 Elipse"/>
          <p:cNvSpPr/>
          <p:nvPr/>
        </p:nvSpPr>
        <p:spPr>
          <a:xfrm>
            <a:off x="1763688" y="3212976"/>
            <a:ext cx="5544616" cy="206084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CORRECTO; GANAS 10.000 Bs.</a:t>
            </a:r>
            <a:endParaRPr lang="es-ES" dirty="0"/>
          </a:p>
        </p:txBody>
      </p:sp>
      <p:sp>
        <p:nvSpPr>
          <p:cNvPr id="15" name="14 Flecha derecha">
            <a:hlinkClick r:id="rId5" action="ppaction://hlinksldjump"/>
          </p:cNvPr>
          <p:cNvSpPr/>
          <p:nvPr/>
        </p:nvSpPr>
        <p:spPr>
          <a:xfrm>
            <a:off x="3995936" y="4581128"/>
            <a:ext cx="1368152" cy="648072"/>
          </a:xfrm>
          <a:prstGeom prst="rightArrow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SEGUIR</a:t>
            </a:r>
            <a:endParaRPr lang="es-ES" dirty="0"/>
          </a:p>
        </p:txBody>
      </p:sp>
      <p:pic>
        <p:nvPicPr>
          <p:cNvPr id="20" name="Theme- Quien Quiere Ser Millonario (respuesta correcta) (mp3cut.net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6" cstate="print"/>
          <a:stretch>
            <a:fillRect/>
          </a:stretch>
        </p:blipFill>
        <p:spPr>
          <a:xfrm>
            <a:off x="8839200" y="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07" fill="hold"/>
                                        <p:tgtEl>
                                          <p:spTgt spid="2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6516216" y="4941168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4644008" y="4149080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3 Rectángulo"/>
          <p:cNvSpPr/>
          <p:nvPr/>
        </p:nvSpPr>
        <p:spPr>
          <a:xfrm>
            <a:off x="2699792" y="4077072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Rectángulo"/>
          <p:cNvSpPr/>
          <p:nvPr/>
        </p:nvSpPr>
        <p:spPr>
          <a:xfrm>
            <a:off x="899592" y="4869160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Elipse"/>
          <p:cNvSpPr/>
          <p:nvPr/>
        </p:nvSpPr>
        <p:spPr>
          <a:xfrm>
            <a:off x="7524328" y="1196752"/>
            <a:ext cx="936104" cy="108012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2</a:t>
            </a:r>
          </a:p>
          <a:p>
            <a:pPr algn="ctr"/>
            <a:r>
              <a:rPr lang="es-ES" sz="1100" dirty="0" smtClean="0"/>
              <a:t>con</a:t>
            </a:r>
          </a:p>
          <a:p>
            <a:pPr algn="ctr"/>
            <a:r>
              <a:rPr lang="es-ES" sz="1100" dirty="0" smtClean="0"/>
              <a:t>0</a:t>
            </a:r>
          </a:p>
          <a:p>
            <a:pPr algn="ctr"/>
            <a:r>
              <a:rPr lang="es-ES" sz="1100" dirty="0" smtClean="0"/>
              <a:t>Bs</a:t>
            </a:r>
            <a:endParaRPr lang="es-ES" sz="1100" dirty="0"/>
          </a:p>
        </p:txBody>
      </p:sp>
      <p:sp>
        <p:nvSpPr>
          <p:cNvPr id="14" name="13 Elipse"/>
          <p:cNvSpPr/>
          <p:nvPr/>
        </p:nvSpPr>
        <p:spPr>
          <a:xfrm>
            <a:off x="611560" y="1124744"/>
            <a:ext cx="1008112" cy="1152128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4 </a:t>
            </a:r>
            <a:r>
              <a:rPr lang="es-ES" sz="900" dirty="0" smtClean="0"/>
              <a:t>OPCIONES</a:t>
            </a:r>
            <a:endParaRPr lang="es-ES" sz="900" dirty="0"/>
          </a:p>
        </p:txBody>
      </p:sp>
      <p:sp>
        <p:nvSpPr>
          <p:cNvPr id="17" name="16 Rectángulo">
            <a:hlinkClick r:id="" action="ppaction://hlinkshowjump?jump=nextslide"/>
          </p:cNvPr>
          <p:cNvSpPr/>
          <p:nvPr/>
        </p:nvSpPr>
        <p:spPr>
          <a:xfrm>
            <a:off x="2627784" y="2420888"/>
            <a:ext cx="1800200" cy="10801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Cerebrosido y Gangliosido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8" name="17 Rectángulo">
            <a:hlinkClick r:id="rId4" action="ppaction://hlinksldjump"/>
          </p:cNvPr>
          <p:cNvSpPr/>
          <p:nvPr/>
        </p:nvSpPr>
        <p:spPr>
          <a:xfrm>
            <a:off x="467544" y="3212976"/>
            <a:ext cx="1800200" cy="122413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1114316" lon="18628362" rev="43204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Fosfatidilcolina y Fosfatidilserina</a:t>
            </a:r>
          </a:p>
        </p:txBody>
      </p:sp>
      <p:sp>
        <p:nvSpPr>
          <p:cNvPr id="19" name="18 Rectángulo">
            <a:hlinkClick r:id="rId4" action="ppaction://hlinksldjump"/>
          </p:cNvPr>
          <p:cNvSpPr/>
          <p:nvPr/>
        </p:nvSpPr>
        <p:spPr>
          <a:xfrm>
            <a:off x="4572000" y="2492896"/>
            <a:ext cx="2088232" cy="10801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ContrastingLeftFacing"/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Actina y Fibronectina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20" name="19 Rectángulo">
            <a:hlinkClick r:id="rId4" action="ppaction://hlinksldjump"/>
          </p:cNvPr>
          <p:cNvSpPr/>
          <p:nvPr/>
        </p:nvSpPr>
        <p:spPr>
          <a:xfrm>
            <a:off x="6732240" y="3284984"/>
            <a:ext cx="2088232" cy="115212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4500000">
              <a:rot lat="1137596" lon="2618171" rev="21052866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Colesterol y Fosfolipidos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1" name="10 Elipse"/>
          <p:cNvSpPr/>
          <p:nvPr/>
        </p:nvSpPr>
        <p:spPr>
          <a:xfrm>
            <a:off x="1763688" y="3212976"/>
            <a:ext cx="5544616" cy="206084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PIERDES TUS 20.000 Bs</a:t>
            </a:r>
          </a:p>
          <a:p>
            <a:pPr algn="ctr"/>
            <a:endParaRPr lang="es-ES" dirty="0"/>
          </a:p>
        </p:txBody>
      </p:sp>
      <p:sp>
        <p:nvSpPr>
          <p:cNvPr id="15" name="14 Elipse">
            <a:hlinkClick r:id="" action="ppaction://hlinkshowjump?jump=endshow"/>
          </p:cNvPr>
          <p:cNvSpPr/>
          <p:nvPr/>
        </p:nvSpPr>
        <p:spPr>
          <a:xfrm>
            <a:off x="3347864" y="4437112"/>
            <a:ext cx="1152128" cy="792088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SALIR</a:t>
            </a:r>
            <a:endParaRPr lang="es-ES" dirty="0"/>
          </a:p>
        </p:txBody>
      </p:sp>
      <p:sp>
        <p:nvSpPr>
          <p:cNvPr id="16" name="15 Elipse">
            <a:hlinkClick r:id="" action="ppaction://hlinkshowjump?jump=firstslide"/>
          </p:cNvPr>
          <p:cNvSpPr/>
          <p:nvPr/>
        </p:nvSpPr>
        <p:spPr>
          <a:xfrm>
            <a:off x="4572000" y="4437112"/>
            <a:ext cx="1296144" cy="792088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VOLVER</a:t>
            </a:r>
            <a:endParaRPr lang="es-ES" dirty="0"/>
          </a:p>
        </p:txBody>
      </p:sp>
      <p:sp>
        <p:nvSpPr>
          <p:cNvPr id="21" name="20 Elipse"/>
          <p:cNvSpPr/>
          <p:nvPr/>
        </p:nvSpPr>
        <p:spPr>
          <a:xfrm>
            <a:off x="1763688" y="-2060848"/>
            <a:ext cx="5544616" cy="2060848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INCORRECTO</a:t>
            </a:r>
            <a:endParaRPr lang="es-ES" dirty="0"/>
          </a:p>
        </p:txBody>
      </p:sp>
      <p:pic>
        <p:nvPicPr>
          <p:cNvPr id="22" name="Theme- Quien Quiere Ser Millonario (respuesta incorrecta) (mp3cut.net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8839200" y="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097" fill="hold"/>
                                        <p:tgtEl>
                                          <p:spTgt spid="2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5.55556E-6 L -5.55556E-7 0.28333 " pathEditMode="relative" ptsTypes="AA">
                                      <p:cBhvr>
                                        <p:cTn id="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2"/>
                </p:tgtEl>
              </p:cMediaNode>
            </p:audio>
          </p:childTnLst>
        </p:cTn>
      </p:par>
    </p:tnLst>
    <p:bldLst>
      <p:bldP spid="21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704</Words>
  <Application>Microsoft Office PowerPoint</Application>
  <PresentationFormat>Presentación en pantalla (4:3)</PresentationFormat>
  <Paragraphs>236</Paragraphs>
  <Slides>19</Slides>
  <Notes>0</Notes>
  <HiddenSlides>0</HiddenSlides>
  <MMClips>19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0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Greyj</cp:lastModifiedBy>
  <cp:revision>25</cp:revision>
  <dcterms:created xsi:type="dcterms:W3CDTF">2012-05-11T18:29:28Z</dcterms:created>
  <dcterms:modified xsi:type="dcterms:W3CDTF">2014-09-09T20:30:48Z</dcterms:modified>
</cp:coreProperties>
</file>